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88" r:id="rId4"/>
    <p:sldId id="279" r:id="rId5"/>
    <p:sldId id="280" r:id="rId6"/>
    <p:sldId id="259" r:id="rId7"/>
    <p:sldId id="260" r:id="rId8"/>
    <p:sldId id="289" r:id="rId9"/>
    <p:sldId id="265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83" r:id="rId18"/>
    <p:sldId id="274" r:id="rId19"/>
    <p:sldId id="275" r:id="rId20"/>
    <p:sldId id="269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9E7A"/>
    <a:srgbClr val="2BB512"/>
    <a:srgbClr val="C90000"/>
    <a:srgbClr val="528F7E"/>
    <a:srgbClr val="2D2D2D"/>
    <a:srgbClr val="17C1B6"/>
    <a:srgbClr val="21FAEB"/>
    <a:srgbClr val="3EFF1C"/>
    <a:srgbClr val="ED65FF"/>
    <a:srgbClr val="69C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067" autoAdjust="0"/>
  </p:normalViewPr>
  <p:slideViewPr>
    <p:cSldViewPr snapToGrid="0" snapToObjects="1">
      <p:cViewPr varScale="1">
        <p:scale>
          <a:sx n="95" d="100"/>
          <a:sy n="95" d="100"/>
        </p:scale>
        <p:origin x="44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70" d="100"/>
          <a:sy n="70" d="100"/>
        </p:scale>
        <p:origin x="276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5EE1B5-06EA-F24D-84B8-CB3CF6217F1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20BCAD-78F6-F04E-84FC-898FF3B01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66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US" dirty="0">
                <a:latin typeface="Calibri" charset="0"/>
              </a:rPr>
              <a:t>Welcome to a brief taster of our whole school synthetic phonics literacy </a:t>
            </a:r>
            <a:r>
              <a:rPr lang="en-US" dirty="0" err="1">
                <a:latin typeface="Calibri" charset="0"/>
              </a:rPr>
              <a:t>programme</a:t>
            </a:r>
            <a:r>
              <a:rPr lang="en-US" dirty="0">
                <a:latin typeface="Calibri" charset="0"/>
              </a:rPr>
              <a:t> – Read Write </a:t>
            </a:r>
            <a:r>
              <a:rPr lang="en-US" dirty="0" err="1">
                <a:latin typeface="Calibri" charset="0"/>
              </a:rPr>
              <a:t>Inc</a:t>
            </a:r>
            <a:r>
              <a:rPr lang="en-US" dirty="0">
                <a:latin typeface="Calibri" charset="0"/>
              </a:rPr>
              <a:t>!</a:t>
            </a:r>
          </a:p>
          <a:p>
            <a:pPr>
              <a:spcBef>
                <a:spcPct val="0"/>
              </a:spcBef>
            </a:pPr>
            <a:r>
              <a:rPr lang="en-US" i="1" dirty="0">
                <a:latin typeface="Calibri" charset="0"/>
              </a:rPr>
              <a:t>Please insert own notes for introduction/welcome.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20BCAD-78F6-F04E-84FC-898FF3B01A7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600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1200" dirty="0">
                <a:latin typeface="Arial"/>
                <a:cs typeface="Arial"/>
              </a:rPr>
              <a:t>“Reading is the one ability, that once set in motion, has the ability to feed itself, grow exponentially and provide a basis from which possibilities are endless.” Michael </a:t>
            </a:r>
            <a:r>
              <a:rPr lang="en-US" altLang="ja-JP" sz="1200" dirty="0" err="1">
                <a:latin typeface="Arial"/>
                <a:cs typeface="Arial"/>
              </a:rPr>
              <a:t>Morpurgo</a:t>
            </a:r>
            <a:endParaRPr lang="en-US" altLang="ja-JP" sz="1200" dirty="0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20BCAD-78F6-F04E-84FC-898FF3B01A7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935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2D4F51A7-D011-6948-AAC2-5FE0B1FF3605}" type="slidenum">
              <a:rPr lang="en-US">
                <a:latin typeface="Calibri" charset="0"/>
              </a:rPr>
              <a:pPr/>
              <a:t>4</a:t>
            </a:fld>
            <a:endParaRPr lang="en-US">
              <a:latin typeface="Calibri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sz="1200" i="1" dirty="0">
                <a:latin typeface="Arial" charset="0"/>
              </a:rPr>
              <a:t>Read Write Inc. </a:t>
            </a:r>
            <a:r>
              <a:rPr lang="en-GB" sz="1200" dirty="0">
                <a:latin typeface="Arial" charset="0"/>
              </a:rPr>
              <a:t>Phonics is systematic and structured – </a:t>
            </a:r>
          </a:p>
          <a:p>
            <a:r>
              <a:rPr lang="en-GB" sz="1200" dirty="0">
                <a:latin typeface="Arial" charset="0"/>
              </a:rPr>
              <a:t>every teacher has the skills to teach any child to read. </a:t>
            </a:r>
          </a:p>
          <a:p>
            <a:endParaRPr lang="en-GB" sz="1200" dirty="0">
              <a:latin typeface="Arial" charset="0"/>
            </a:endParaRPr>
          </a:p>
          <a:p>
            <a:r>
              <a:rPr lang="en-US" sz="1200" dirty="0">
                <a:latin typeface="Arial" charset="0"/>
              </a:rPr>
              <a:t>The </a:t>
            </a:r>
            <a:r>
              <a:rPr lang="en-US" sz="1200" dirty="0" err="1">
                <a:latin typeface="Arial" charset="0"/>
              </a:rPr>
              <a:t>programme</a:t>
            </a:r>
            <a:r>
              <a:rPr lang="en-US" sz="1200" dirty="0">
                <a:latin typeface="Arial" charset="0"/>
              </a:rPr>
              <a:t> meets the demands of the new national curriculum – </a:t>
            </a:r>
          </a:p>
          <a:p>
            <a:r>
              <a:rPr lang="en-US" sz="1200" dirty="0">
                <a:latin typeface="Arial" charset="0"/>
              </a:rPr>
              <a:t>your children have the best chance of success in the national tests. </a:t>
            </a:r>
          </a:p>
          <a:p>
            <a:endParaRPr lang="en-GB" sz="1200" dirty="0">
              <a:latin typeface="Arial" charset="0"/>
            </a:endParaRPr>
          </a:p>
          <a:p>
            <a:r>
              <a:rPr lang="en-US" sz="1200" dirty="0">
                <a:latin typeface="Arial" charset="0"/>
              </a:rPr>
              <a:t>Assessment is rigorous and effective – one-to-one tutoring ensures that no child is left behind. </a:t>
            </a:r>
          </a:p>
          <a:p>
            <a:endParaRPr lang="en-US" sz="1200" dirty="0">
              <a:latin typeface="Arial" charset="0"/>
            </a:endParaRPr>
          </a:p>
          <a:p>
            <a:r>
              <a:rPr lang="en-US" sz="1200" dirty="0">
                <a:latin typeface="Arial" charset="0"/>
              </a:rPr>
              <a:t>Your children are thoroughly supported – the resources match your child’s learning in class and they can share them with you at home. </a:t>
            </a:r>
          </a:p>
          <a:p>
            <a:pPr>
              <a:spcBef>
                <a:spcPct val="0"/>
              </a:spcBef>
              <a:buFontTx/>
              <a:buChar char="•"/>
            </a:pPr>
            <a:endParaRPr lang="en-US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483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Delete as appropriate</a:t>
            </a:r>
            <a:r>
              <a:rPr lang="en-US" sz="1200" baseline="0" dirty="0"/>
              <a:t> to what </a:t>
            </a:r>
            <a:r>
              <a:rPr lang="en-US" sz="1200" dirty="0"/>
              <a:t>happens in your school after Phonics.</a:t>
            </a:r>
          </a:p>
          <a:p>
            <a:endParaRPr lang="en-US" sz="1200" dirty="0"/>
          </a:p>
          <a:p>
            <a:r>
              <a:rPr lang="en-US" sz="1200" dirty="0"/>
              <a:t>Phonics is usually taught in Reception and Year 1 but many schools are enjoy early success in Nursery. </a:t>
            </a:r>
          </a:p>
          <a:p>
            <a:endParaRPr lang="en-US" sz="1200" dirty="0"/>
          </a:p>
          <a:p>
            <a:r>
              <a:rPr lang="en-US" sz="1200" dirty="0"/>
              <a:t>Most children should be fluently reading, without </a:t>
            </a:r>
            <a:r>
              <a:rPr lang="en-US" sz="1200" dirty="0">
                <a:solidFill>
                  <a:srgbClr val="528F7E"/>
                </a:solidFill>
              </a:rPr>
              <a:t>Phonics</a:t>
            </a:r>
            <a:r>
              <a:rPr lang="en-US" sz="1200" dirty="0"/>
              <a:t>, by Year 2. These children move onto </a:t>
            </a:r>
            <a:r>
              <a:rPr lang="en-US" sz="1200" i="1" dirty="0">
                <a:solidFill>
                  <a:srgbClr val="C90000"/>
                </a:solidFill>
              </a:rPr>
              <a:t>Read Write Inc. </a:t>
            </a:r>
            <a:r>
              <a:rPr lang="en-US" sz="1200" dirty="0">
                <a:solidFill>
                  <a:srgbClr val="C90000"/>
                </a:solidFill>
              </a:rPr>
              <a:t>Literacy and Language</a:t>
            </a:r>
            <a:r>
              <a:rPr lang="en-US" sz="1200" dirty="0"/>
              <a:t>.</a:t>
            </a:r>
            <a:endParaRPr lang="en-US" sz="1200" dirty="0">
              <a:solidFill>
                <a:srgbClr val="FF0000"/>
              </a:solidFill>
            </a:endParaRPr>
          </a:p>
          <a:p>
            <a:endParaRPr lang="en-US" sz="1200" dirty="0"/>
          </a:p>
          <a:p>
            <a:r>
              <a:rPr lang="en-US" sz="1200" dirty="0"/>
              <a:t>Phonics is also great for older children who need to catch up and children new to English. These children use </a:t>
            </a:r>
            <a:r>
              <a:rPr lang="en-US" sz="1200" i="1" dirty="0">
                <a:solidFill>
                  <a:srgbClr val="2BB512"/>
                </a:solidFill>
              </a:rPr>
              <a:t>Read Write Inc. </a:t>
            </a:r>
            <a:r>
              <a:rPr lang="en-US" sz="1200" dirty="0">
                <a:solidFill>
                  <a:srgbClr val="2BB512"/>
                </a:solidFill>
              </a:rPr>
              <a:t>Fresh Start</a:t>
            </a:r>
            <a:r>
              <a:rPr lang="en-US" sz="1200" dirty="0"/>
              <a:t>. </a:t>
            </a:r>
            <a:endParaRPr lang="en-US" sz="1200" dirty="0">
              <a:solidFill>
                <a:srgbClr val="3EFF1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20BCAD-78F6-F04E-84FC-898FF3B01A7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644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video is available on the RMT website and Facebook page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20BCAD-78F6-F04E-84FC-898FF3B01A7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057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20BCAD-78F6-F04E-84FC-898FF3B01A7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797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dirty="0">
                <a:latin typeface="Calibri" charset="0"/>
              </a:rPr>
              <a:t>Hold up Fred! Say you too can have a Fred at home – use one like this or any stuffed toy. Watch the video for a demonstration of how to Fred talk.</a:t>
            </a:r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212F208-E4E2-7448-8769-2C5785B19CA5}" type="slidenum">
              <a:rPr lang="en-US">
                <a:latin typeface="Calibri" charset="0"/>
              </a:rPr>
              <a:pPr/>
              <a:t>8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5817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dirty="0">
                <a:latin typeface="Calibri" charset="0"/>
              </a:rPr>
              <a:t>Hold up Fred! Say you too can have a Fred at home – use one like this or any stuffed toy. Watch the video for a demonstration of how to Fred talk.</a:t>
            </a:r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212F208-E4E2-7448-8769-2C5785B19CA5}" type="slidenum">
              <a:rPr lang="en-US">
                <a:latin typeface="Calibri" charset="0"/>
              </a:rPr>
              <a:pPr/>
              <a:t>9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3171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dirty="0">
              <a:latin typeface="Calibri" charset="0"/>
            </a:endParaRPr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212F208-E4E2-7448-8769-2C5785B19CA5}" type="slidenum">
              <a:rPr lang="en-US">
                <a:latin typeface="Calibri" charset="0"/>
              </a:rPr>
              <a:pPr/>
              <a:t>10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9611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dirty="0">
              <a:latin typeface="Calibri" charset="0"/>
            </a:endParaRPr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212F208-E4E2-7448-8769-2C5785B19CA5}" type="slidenum">
              <a:rPr lang="en-US">
                <a:latin typeface="Calibri" charset="0"/>
              </a:rPr>
              <a:pPr/>
              <a:t>11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1443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dirty="0">
              <a:latin typeface="Calibri" charset="0"/>
            </a:endParaRPr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212F208-E4E2-7448-8769-2C5785B19CA5}" type="slidenum">
              <a:rPr lang="en-US">
                <a:latin typeface="Calibri" charset="0"/>
              </a:rPr>
              <a:pPr/>
              <a:t>12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0566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dirty="0">
              <a:latin typeface="Calibri" charset="0"/>
            </a:endParaRPr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212F208-E4E2-7448-8769-2C5785B19CA5}" type="slidenum">
              <a:rPr lang="en-US">
                <a:latin typeface="Calibri" charset="0"/>
              </a:rPr>
              <a:pPr/>
              <a:t>13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8848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dirty="0">
              <a:latin typeface="Calibri" charset="0"/>
            </a:endParaRPr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212F208-E4E2-7448-8769-2C5785B19CA5}" type="slidenum">
              <a:rPr lang="en-US">
                <a:latin typeface="Calibri" charset="0"/>
              </a:rPr>
              <a:pPr/>
              <a:t>14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6451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dirty="0">
              <a:latin typeface="Calibri" charset="0"/>
            </a:endParaRPr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212F208-E4E2-7448-8769-2C5785B19CA5}" type="slidenum">
              <a:rPr lang="en-US">
                <a:latin typeface="Calibri" charset="0"/>
              </a:rPr>
              <a:pPr/>
              <a:t>15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8931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dirty="0">
              <a:latin typeface="Calibri" charset="0"/>
            </a:endParaRPr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212F208-E4E2-7448-8769-2C5785B19CA5}" type="slidenum">
              <a:rPr lang="en-US">
                <a:latin typeface="Calibri" charset="0"/>
              </a:rPr>
              <a:pPr/>
              <a:t>16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2404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View the Ruth Miskin Training suggested reading lists for great books to read with your children.</a:t>
            </a:r>
          </a:p>
          <a:p>
            <a:pPr>
              <a:spcBef>
                <a:spcPct val="0"/>
              </a:spcBef>
            </a:pPr>
            <a:r>
              <a:rPr lang="en-US" b="1" dirty="0">
                <a:latin typeface="Calibri" charset="0"/>
              </a:rPr>
              <a:t>http://</a:t>
            </a:r>
            <a:r>
              <a:rPr lang="en-US" b="1" dirty="0" err="1">
                <a:latin typeface="Calibri" charset="0"/>
              </a:rPr>
              <a:t>www.ruthmiskintraining.com</a:t>
            </a:r>
            <a:r>
              <a:rPr lang="en-US" b="1" dirty="0">
                <a:latin typeface="Calibri" charset="0"/>
              </a:rPr>
              <a:t>/teacher-support/tag-44/</a:t>
            </a:r>
            <a:r>
              <a:rPr lang="en-US" b="1" dirty="0" err="1">
                <a:latin typeface="Calibri" charset="0"/>
              </a:rPr>
              <a:t>index.html</a:t>
            </a:r>
            <a:r>
              <a:rPr lang="en-US" b="1" dirty="0">
                <a:latin typeface="Calibri" charset="0"/>
              </a:rPr>
              <a:t> </a:t>
            </a:r>
            <a:endParaRPr lang="en-GB" b="1" dirty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20BCAD-78F6-F04E-84FC-898FF3B01A7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3103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>
                <a:latin typeface="Calibri" charset="0"/>
              </a:rPr>
              <a:t>Give a couple of examples e.g.  Where is your c_oa_t?   Time for b_e_d! Make sure your child can tell you what the word is.</a:t>
            </a:r>
          </a:p>
          <a:p>
            <a:pPr>
              <a:spcBef>
                <a:spcPct val="0"/>
              </a:spcBef>
            </a:pPr>
            <a:r>
              <a:rPr lang="en-GB">
                <a:latin typeface="Calibri" charset="0"/>
              </a:rPr>
              <a:t>Use only </a:t>
            </a:r>
            <a:r>
              <a:rPr lang="en-GB" b="1">
                <a:latin typeface="Calibri" charset="0"/>
              </a:rPr>
              <a:t>single</a:t>
            </a:r>
            <a:r>
              <a:rPr lang="en-GB">
                <a:latin typeface="Calibri" charset="0"/>
              </a:rPr>
              <a:t> </a:t>
            </a:r>
            <a:r>
              <a:rPr lang="en-GB" b="1">
                <a:latin typeface="Calibri" charset="0"/>
              </a:rPr>
              <a:t>syllable</a:t>
            </a:r>
            <a:r>
              <a:rPr lang="en-GB">
                <a:latin typeface="Calibri" charset="0"/>
              </a:rPr>
              <a:t> words (no Fred Talking multi-syllabic words) and only the last word in a sentence or it gets very silly! E.g.   P_u_t   o_n   y_our  b_l_ue   c_oa_t   (you’ll never get out!). </a:t>
            </a:r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DCB563-864E-1B4F-BA67-EA9C2DFB97A5}" type="slidenum">
              <a:rPr lang="en-US">
                <a:latin typeface="Calibri" charset="0"/>
              </a:rPr>
              <a:pPr/>
              <a:t>19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2254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dirty="0">
              <a:latin typeface="Calibri" charset="0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2BE9E914-4871-5B43-9877-79091BA34821}" type="slidenum">
              <a:rPr lang="en-US">
                <a:latin typeface="Calibri" charset="0"/>
              </a:rPr>
              <a:pPr/>
              <a:t>20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479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0050" y="1797050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645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ictur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3083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Pictur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501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47935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EF233E0-0A61-9B4B-B800-6D197DE12499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AEC43C5-BFCF-2A43-B6B0-2DE31F174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670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EF233E0-0A61-9B4B-B800-6D197DE12499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AEC43C5-BFCF-2A43-B6B0-2DE31F174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661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EF233E0-0A61-9B4B-B800-6D197DE12499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AEC43C5-BFCF-2A43-B6B0-2DE31F174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07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902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2" r:id="rId4"/>
    <p:sldLayoutId id="2147483654" r:id="rId5"/>
    <p:sldLayoutId id="2147483655" r:id="rId6"/>
    <p:sldLayoutId id="2147483656" r:id="rId7"/>
  </p:sldLayoutIdLst>
  <p:txStyles>
    <p:titleStyle>
      <a:lvl1pPr algn="l" defTabSz="457200" rtl="0" eaLnBrk="1" latinLnBrk="0" hangingPunct="1">
        <a:spcBef>
          <a:spcPct val="0"/>
        </a:spcBef>
        <a:buNone/>
        <a:defRPr sz="3200" b="1" kern="1200">
          <a:solidFill>
            <a:schemeClr val="tx1">
              <a:lumMod val="65000"/>
              <a:lumOff val="35000"/>
            </a:schemeClr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3200" kern="12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XOJUPNVnLc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sjlPILhk7bQ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kXcabDUg7Q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XsrMZZ6lbCI" TargetMode="External"/><Relationship Id="rId4" Type="http://schemas.openxmlformats.org/officeDocument/2006/relationships/hyperlink" Target="https://www.youtube.com/watch?v=ui5UXEFD6UQ&amp;t=2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training.com/en/resources/one-to-one-tutoring-session-teaching-a-child-to-blend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MNyFikwNQT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2.jpeg"/><Relationship Id="rId18" Type="http://schemas.openxmlformats.org/officeDocument/2006/relationships/image" Target="../media/image37.jpeg"/><Relationship Id="rId26" Type="http://schemas.openxmlformats.org/officeDocument/2006/relationships/image" Target="../media/image45.jpeg"/><Relationship Id="rId39" Type="http://schemas.openxmlformats.org/officeDocument/2006/relationships/image" Target="../media/image58.jpeg"/><Relationship Id="rId21" Type="http://schemas.openxmlformats.org/officeDocument/2006/relationships/image" Target="../media/image40.jpeg"/><Relationship Id="rId34" Type="http://schemas.openxmlformats.org/officeDocument/2006/relationships/image" Target="../media/image53.jpeg"/><Relationship Id="rId42" Type="http://schemas.openxmlformats.org/officeDocument/2006/relationships/image" Target="../media/image61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35.jpeg"/><Relationship Id="rId29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24" Type="http://schemas.openxmlformats.org/officeDocument/2006/relationships/image" Target="../media/image43.jpeg"/><Relationship Id="rId32" Type="http://schemas.openxmlformats.org/officeDocument/2006/relationships/image" Target="../media/image51.jpeg"/><Relationship Id="rId37" Type="http://schemas.openxmlformats.org/officeDocument/2006/relationships/image" Target="../media/image56.jpeg"/><Relationship Id="rId40" Type="http://schemas.openxmlformats.org/officeDocument/2006/relationships/image" Target="../media/image59.jpeg"/><Relationship Id="rId45" Type="http://schemas.openxmlformats.org/officeDocument/2006/relationships/image" Target="../media/image64.jpeg"/><Relationship Id="rId5" Type="http://schemas.openxmlformats.org/officeDocument/2006/relationships/image" Target="../media/image24.jpeg"/><Relationship Id="rId15" Type="http://schemas.openxmlformats.org/officeDocument/2006/relationships/image" Target="../media/image34.jpeg"/><Relationship Id="rId23" Type="http://schemas.openxmlformats.org/officeDocument/2006/relationships/image" Target="../media/image42.jpeg"/><Relationship Id="rId28" Type="http://schemas.openxmlformats.org/officeDocument/2006/relationships/image" Target="../media/image47.jpeg"/><Relationship Id="rId36" Type="http://schemas.openxmlformats.org/officeDocument/2006/relationships/image" Target="../media/image55.jpeg"/><Relationship Id="rId10" Type="http://schemas.openxmlformats.org/officeDocument/2006/relationships/image" Target="../media/image29.jpeg"/><Relationship Id="rId19" Type="http://schemas.openxmlformats.org/officeDocument/2006/relationships/image" Target="../media/image38.jpeg"/><Relationship Id="rId31" Type="http://schemas.openxmlformats.org/officeDocument/2006/relationships/image" Target="../media/image50.jpeg"/><Relationship Id="rId44" Type="http://schemas.openxmlformats.org/officeDocument/2006/relationships/image" Target="../media/image63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Relationship Id="rId14" Type="http://schemas.openxmlformats.org/officeDocument/2006/relationships/image" Target="../media/image33.jpeg"/><Relationship Id="rId22" Type="http://schemas.openxmlformats.org/officeDocument/2006/relationships/image" Target="../media/image41.jpeg"/><Relationship Id="rId27" Type="http://schemas.openxmlformats.org/officeDocument/2006/relationships/image" Target="../media/image46.jpeg"/><Relationship Id="rId30" Type="http://schemas.openxmlformats.org/officeDocument/2006/relationships/image" Target="../media/image49.jpeg"/><Relationship Id="rId35" Type="http://schemas.openxmlformats.org/officeDocument/2006/relationships/image" Target="../media/image54.jpeg"/><Relationship Id="rId43" Type="http://schemas.openxmlformats.org/officeDocument/2006/relationships/image" Target="../media/image62.jpeg"/><Relationship Id="rId8" Type="http://schemas.openxmlformats.org/officeDocument/2006/relationships/image" Target="../media/image27.jpeg"/><Relationship Id="rId3" Type="http://schemas.openxmlformats.org/officeDocument/2006/relationships/image" Target="../media/image22.png"/><Relationship Id="rId12" Type="http://schemas.openxmlformats.org/officeDocument/2006/relationships/image" Target="../media/image31.jpeg"/><Relationship Id="rId17" Type="http://schemas.openxmlformats.org/officeDocument/2006/relationships/image" Target="../media/image36.jpeg"/><Relationship Id="rId25" Type="http://schemas.openxmlformats.org/officeDocument/2006/relationships/image" Target="../media/image44.jpeg"/><Relationship Id="rId33" Type="http://schemas.openxmlformats.org/officeDocument/2006/relationships/image" Target="../media/image52.jpeg"/><Relationship Id="rId38" Type="http://schemas.openxmlformats.org/officeDocument/2006/relationships/image" Target="../media/image57.jpeg"/><Relationship Id="rId20" Type="http://schemas.openxmlformats.org/officeDocument/2006/relationships/image" Target="../media/image39.jpeg"/><Relationship Id="rId41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RWI Phonics Parent Meeting</a:t>
            </a:r>
          </a:p>
        </p:txBody>
      </p:sp>
    </p:spTree>
    <p:extLst>
      <p:ext uri="{BB962C8B-B14F-4D97-AF65-F5344CB8AC3E}">
        <p14:creationId xmlns:p14="http://schemas.microsoft.com/office/powerpoint/2010/main" val="2172170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Children who read at home do well at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4997"/>
            <a:ext cx="8229600" cy="4691069"/>
          </a:xfrm>
        </p:spPr>
        <p:txBody>
          <a:bodyPr>
            <a:normAutofit/>
          </a:bodyPr>
          <a:lstStyle/>
          <a:p>
            <a:pPr marL="342900" indent="-342900">
              <a:buFont typeface="Arial"/>
              <a:buChar char="•"/>
            </a:pPr>
            <a:r>
              <a:rPr lang="en-US" altLang="ja-JP" sz="3600" dirty="0">
                <a:solidFill>
                  <a:schemeClr val="tx1"/>
                </a:solidFill>
                <a:latin typeface="Arial"/>
                <a:cs typeface="Arial"/>
              </a:rPr>
              <a:t>Read fluently</a:t>
            </a:r>
          </a:p>
          <a:p>
            <a:pPr marL="342900" indent="-342900">
              <a:buFont typeface="Arial"/>
              <a:buChar char="•"/>
            </a:pPr>
            <a:r>
              <a:rPr lang="en-US" altLang="ja-JP" sz="3600" dirty="0">
                <a:solidFill>
                  <a:schemeClr val="tx1"/>
                </a:solidFill>
                <a:latin typeface="Arial"/>
                <a:cs typeface="Arial"/>
              </a:rPr>
              <a:t>Write confidently </a:t>
            </a:r>
          </a:p>
          <a:p>
            <a:pPr marL="342900" indent="-342900">
              <a:buFont typeface="Arial"/>
              <a:buChar char="•"/>
            </a:pPr>
            <a:r>
              <a:rPr lang="en-US" altLang="ja-JP" sz="3600" dirty="0">
                <a:solidFill>
                  <a:schemeClr val="tx1"/>
                </a:solidFill>
                <a:latin typeface="Arial"/>
                <a:cs typeface="Arial"/>
              </a:rPr>
              <a:t>Speak articulately</a:t>
            </a:r>
          </a:p>
          <a:p>
            <a:endParaRPr lang="en-US" sz="3600" dirty="0"/>
          </a:p>
        </p:txBody>
      </p:sp>
      <p:pic>
        <p:nvPicPr>
          <p:cNvPr id="5" name="Picture 4" descr="Screen Shot 2014-08-12 at 13.30.5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24" y="3889125"/>
            <a:ext cx="3561976" cy="225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553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09600" y="1839506"/>
            <a:ext cx="7940040" cy="1452334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sz="4000" b="0" dirty="0">
                <a:solidFill>
                  <a:schemeClr val="tx1"/>
                </a:solidFill>
                <a:latin typeface="Arial" charset="0"/>
              </a:rPr>
              <a:t>Learning to hear and read sounds.</a:t>
            </a:r>
          </a:p>
          <a:p>
            <a:endParaRPr lang="en-GB" sz="4000" dirty="0">
              <a:solidFill>
                <a:schemeClr val="tx1"/>
              </a:solidFill>
              <a:latin typeface="Arial" charset="0"/>
            </a:endParaRPr>
          </a:p>
          <a:p>
            <a:r>
              <a:rPr lang="en-GB" sz="4000" b="0" dirty="0">
                <a:solidFill>
                  <a:schemeClr val="tx1"/>
                </a:solidFill>
                <a:latin typeface="Arial" charset="0"/>
              </a:rPr>
              <a:t>Breaking words into sections to blend.</a:t>
            </a:r>
          </a:p>
          <a:p>
            <a:endParaRPr lang="en-GB" sz="9600" dirty="0">
              <a:latin typeface="Arial" charset="0"/>
            </a:endParaRPr>
          </a:p>
          <a:p>
            <a:endParaRPr lang="en-GB" sz="9600" dirty="0">
              <a:latin typeface="Arial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323850" y="652517"/>
            <a:ext cx="8686800" cy="610355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sz="4000" dirty="0">
                <a:solidFill>
                  <a:schemeClr val="tx1"/>
                </a:solidFill>
                <a:latin typeface="Arial" charset="0"/>
              </a:rPr>
              <a:t>So, what is Phonics?</a:t>
            </a:r>
            <a:endParaRPr lang="en-US" sz="40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B97D398-5DB2-6F29-1D19-3ED04EDC1A50}"/>
              </a:ext>
            </a:extLst>
          </p:cNvPr>
          <p:cNvSpPr txBox="1">
            <a:spLocks noChangeArrowheads="1"/>
          </p:cNvSpPr>
          <p:nvPr/>
        </p:nvSpPr>
        <p:spPr>
          <a:xfrm>
            <a:off x="750570" y="4988297"/>
            <a:ext cx="7113270" cy="1126753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sz="2000" dirty="0">
                <a:hlinkClick r:id="rId2"/>
              </a:rPr>
              <a:t>Parent video: Understanding Phonics - YouTube</a:t>
            </a:r>
            <a:endParaRPr lang="en-US" sz="20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636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0" y="333376"/>
            <a:ext cx="1933520" cy="887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670"/>
            <a:ext cx="8686800" cy="1139825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tx1"/>
                </a:solidFill>
                <a:latin typeface="Arial" charset="0"/>
              </a:rPr>
              <a:t>Why                      Phonics?</a:t>
            </a:r>
            <a:endParaRPr lang="en-US" sz="28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6199" y="1473201"/>
            <a:ext cx="8491601" cy="4836159"/>
          </a:xfrm>
        </p:spPr>
        <p:txBody>
          <a:bodyPr>
            <a:normAutofit/>
          </a:bodyPr>
          <a:lstStyle/>
          <a:p>
            <a:endParaRPr lang="en-GB" sz="2400" dirty="0">
              <a:solidFill>
                <a:schemeClr val="tx1"/>
              </a:solidFill>
              <a:latin typeface="Arial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Arial" charset="0"/>
              </a:rPr>
              <a:t>A complete literacy programme - systematic and structured. </a:t>
            </a:r>
          </a:p>
          <a:p>
            <a:endParaRPr lang="en-GB" sz="2400" dirty="0">
              <a:solidFill>
                <a:schemeClr val="tx1"/>
              </a:solidFill>
              <a:latin typeface="Arial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Arial" charset="0"/>
              </a:rPr>
              <a:t>Meets the demands of the new national curriculum, giving your children the best chance of success in the national tests. </a:t>
            </a:r>
          </a:p>
          <a:p>
            <a:endParaRPr lang="en-GB" sz="2400" dirty="0">
              <a:solidFill>
                <a:schemeClr val="tx1"/>
              </a:solidFill>
              <a:latin typeface="Arial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Arial" charset="0"/>
              </a:rPr>
              <a:t>One-to-one tutoring - no child is left behind. </a:t>
            </a:r>
          </a:p>
          <a:p>
            <a:endParaRPr lang="en-US" sz="2400" dirty="0">
              <a:solidFill>
                <a:schemeClr val="tx1"/>
              </a:solidFill>
              <a:latin typeface="Arial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Arial" charset="0"/>
              </a:rPr>
              <a:t>Storybooks align with the sounds learnt in class. </a:t>
            </a:r>
          </a:p>
          <a:p>
            <a:endParaRPr lang="en-US" sz="2000" dirty="0">
              <a:latin typeface="Arial" charset="0"/>
            </a:endParaRPr>
          </a:p>
          <a:p>
            <a:r>
              <a:rPr lang="en-GB" sz="1800" dirty="0">
                <a:latin typeface="Arial" charset="0"/>
                <a:hlinkClick r:id="rId4"/>
              </a:rPr>
              <a:t>https://www.youtube.com/watch?v=sjlPILhk7bQ</a:t>
            </a:r>
            <a:r>
              <a:rPr lang="en-GB" sz="1800" dirty="0">
                <a:latin typeface="Arial" charset="0"/>
              </a:rPr>
              <a:t> </a:t>
            </a:r>
          </a:p>
          <a:p>
            <a:endParaRPr lang="en-US" sz="2000" dirty="0">
              <a:latin typeface="Arial" charset="0"/>
            </a:endParaRPr>
          </a:p>
          <a:p>
            <a:endParaRPr lang="en-GB" sz="2000" dirty="0">
              <a:latin typeface="Arial" charset="0"/>
            </a:endParaRPr>
          </a:p>
          <a:p>
            <a:endParaRPr lang="en-US" sz="2400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  <a:p>
            <a:pPr>
              <a:buFont typeface="Wingdings" charset="0"/>
              <a:buNone/>
            </a:pP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95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Who is Phonics for?</a:t>
            </a:r>
          </a:p>
        </p:txBody>
      </p:sp>
      <p:pic>
        <p:nvPicPr>
          <p:cNvPr id="4" name="Picture 3" descr="Screen Shot 2014-08-12 at 13.19.3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54" y="1598038"/>
            <a:ext cx="8355946" cy="4242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1288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68679"/>
            <a:ext cx="7206483" cy="1143000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A bit of technical knowledge…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Phonics = the sounds in our language. </a:t>
            </a:r>
          </a:p>
          <a:p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Watch the sound pronunciation guide:</a:t>
            </a:r>
          </a:p>
          <a:p>
            <a:r>
              <a:rPr lang="en-US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https://www.youtube.com/watch?v=TkXcabDUg7Q</a:t>
            </a:r>
            <a:r>
              <a:rPr lang="en-US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 it is your turn to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practise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184534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English language is a complex code…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would be easy if we only had to learn Set 1 and Set 2 sounds.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014994"/>
              </p:ext>
            </p:extLst>
          </p:nvPr>
        </p:nvGraphicFramePr>
        <p:xfrm>
          <a:off x="1036900" y="3084318"/>
          <a:ext cx="6948062" cy="24133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40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4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306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ay</a:t>
                      </a:r>
                    </a:p>
                  </a:txBody>
                  <a:tcPr>
                    <a:solidFill>
                      <a:srgbClr val="1D9E7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igh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rgbClr val="1D9E7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6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play</a:t>
                      </a:r>
                    </a:p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eight</a:t>
                      </a:r>
                    </a:p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cake</a:t>
                      </a:r>
                    </a:p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straight </a:t>
                      </a:r>
                    </a:p>
                  </a:txBody>
                  <a:tcPr>
                    <a:solidFill>
                      <a:srgbClr val="1D9E7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right</a:t>
                      </a:r>
                    </a:p>
                    <a:p>
                      <a:pPr algn="ctr"/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spie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kite</a:t>
                      </a:r>
                    </a:p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fly</a:t>
                      </a:r>
                    </a:p>
                    <a:p>
                      <a:pPr algn="ctr"/>
                      <a:endParaRPr lang="en-US" sz="240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rgbClr val="1D9E7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571500" y="6027737"/>
            <a:ext cx="2643188" cy="523875"/>
          </a:xfrm>
          <a:prstGeom prst="rect">
            <a:avLst/>
          </a:prstGeom>
          <a:solidFill>
            <a:srgbClr val="1D9E7A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GB" sz="2800" dirty="0"/>
              <a:t>Set 3 sounds</a:t>
            </a:r>
          </a:p>
        </p:txBody>
      </p:sp>
    </p:spTree>
    <p:extLst>
      <p:ext uri="{BB962C8B-B14F-4D97-AF65-F5344CB8AC3E}">
        <p14:creationId xmlns:p14="http://schemas.microsoft.com/office/powerpoint/2010/main" val="279890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How do we teach phonics? </a:t>
            </a:r>
            <a:endParaRPr lang="en-GB" sz="3600" dirty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2" name="Picture 1" descr="Screen Shot 2014-08-12 at 16.26.4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535" y="1516117"/>
            <a:ext cx="1564178" cy="1409963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9EB5EB-C47F-7D2B-0F29-086721AAC2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6206490" cy="4525963"/>
          </a:xfrm>
        </p:spPr>
        <p:txBody>
          <a:bodyPr/>
          <a:lstStyle/>
          <a:p>
            <a:r>
              <a:rPr lang="en-US" b="1" u="sng" dirty="0">
                <a:solidFill>
                  <a:schemeClr val="tx1"/>
                </a:solidFill>
              </a:rPr>
              <a:t>Speed Sounds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The sounds are split up into 3 sets.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There are BOUNCY sounds…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…and STRETCHY sounds!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AD8656-5888-30AC-D5D9-2C929A109A2E}"/>
              </a:ext>
            </a:extLst>
          </p:cNvPr>
          <p:cNvSpPr txBox="1"/>
          <p:nvPr/>
        </p:nvSpPr>
        <p:spPr>
          <a:xfrm>
            <a:off x="457200" y="4363582"/>
            <a:ext cx="91773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Parent video: Reading the bouncy sounds with your child - YouTube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EC29DE-87A8-4B6B-E423-DE372B72B1FF}"/>
              </a:ext>
            </a:extLst>
          </p:cNvPr>
          <p:cNvSpPr txBox="1"/>
          <p:nvPr/>
        </p:nvSpPr>
        <p:spPr>
          <a:xfrm>
            <a:off x="457200" y="5597575"/>
            <a:ext cx="67351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Parent video: Reading the stretchy sounds with your child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7965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How do phonics help us read? </a:t>
            </a:r>
            <a:endParaRPr lang="en-GB" sz="3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1859017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latin typeface="Arial" charset="0"/>
              </a:rPr>
              <a:t>Say “hello” to Fred. </a:t>
            </a:r>
          </a:p>
          <a:p>
            <a:endParaRPr lang="en-GB" sz="2800" dirty="0">
              <a:latin typeface="Arial" charset="0"/>
            </a:endParaRPr>
          </a:p>
          <a:p>
            <a:pPr>
              <a:buFontTx/>
              <a:buNone/>
            </a:pPr>
            <a:r>
              <a:rPr lang="en-GB" sz="2800" dirty="0">
                <a:solidFill>
                  <a:srgbClr val="0070C0"/>
                </a:solidFill>
                <a:latin typeface="Arial" charset="0"/>
              </a:rPr>
              <a:t>Fred can </a:t>
            </a:r>
            <a:r>
              <a:rPr lang="en-GB" sz="2800" i="1" dirty="0">
                <a:solidFill>
                  <a:srgbClr val="0070C0"/>
                </a:solidFill>
                <a:latin typeface="Arial" charset="0"/>
              </a:rPr>
              <a:t>only </a:t>
            </a:r>
            <a:r>
              <a:rPr lang="en-GB" sz="2800" dirty="0">
                <a:solidFill>
                  <a:srgbClr val="0070C0"/>
                </a:solidFill>
                <a:latin typeface="Arial" charset="0"/>
              </a:rPr>
              <a:t>talk in sounds...</a:t>
            </a:r>
          </a:p>
          <a:p>
            <a:pPr>
              <a:buFontTx/>
              <a:buNone/>
            </a:pPr>
            <a:endParaRPr lang="en-GB" sz="2800" dirty="0">
              <a:latin typeface="Arial" charset="0"/>
            </a:endParaRPr>
          </a:p>
          <a:p>
            <a:pPr>
              <a:buFontTx/>
              <a:buNone/>
            </a:pPr>
            <a:r>
              <a:rPr lang="en-GB" sz="2800" dirty="0">
                <a:latin typeface="Arial" charset="0"/>
              </a:rPr>
              <a:t>He says “</a:t>
            </a:r>
            <a:r>
              <a:rPr lang="en-GB" sz="2800" i="1" dirty="0" err="1">
                <a:latin typeface="Arial" charset="0"/>
              </a:rPr>
              <a:t>c_a_t</a:t>
            </a:r>
            <a:r>
              <a:rPr lang="en-GB" sz="2800" i="1" dirty="0">
                <a:latin typeface="Arial" charset="0"/>
              </a:rPr>
              <a:t>.” </a:t>
            </a:r>
            <a:r>
              <a:rPr lang="en-GB" sz="2800" dirty="0">
                <a:latin typeface="Arial" charset="0"/>
              </a:rPr>
              <a:t>Not </a:t>
            </a:r>
            <a:r>
              <a:rPr lang="en-GB" sz="2800" b="1" dirty="0">
                <a:latin typeface="Arial" charset="0"/>
              </a:rPr>
              <a:t>cat.</a:t>
            </a:r>
            <a:endParaRPr lang="en-GB" sz="2800" dirty="0">
              <a:latin typeface="Arial" charset="0"/>
            </a:endParaRPr>
          </a:p>
          <a:p>
            <a:pPr>
              <a:buFontTx/>
              <a:buNone/>
            </a:pPr>
            <a:endParaRPr lang="en-GB" sz="2800" dirty="0">
              <a:solidFill>
                <a:srgbClr val="0070C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GB" sz="2800" dirty="0">
                <a:solidFill>
                  <a:srgbClr val="0070C0"/>
                </a:solidFill>
                <a:latin typeface="Arial" charset="0"/>
              </a:rPr>
              <a:t>We call this </a:t>
            </a:r>
            <a:r>
              <a:rPr lang="en-GB" sz="2800" i="1" dirty="0">
                <a:solidFill>
                  <a:srgbClr val="0070C0"/>
                </a:solidFill>
                <a:latin typeface="Arial" charset="0"/>
              </a:rPr>
              <a:t>Fred Talk.</a:t>
            </a:r>
          </a:p>
          <a:p>
            <a:pPr>
              <a:buFont typeface="Wingdings" charset="0"/>
              <a:buNone/>
            </a:pPr>
            <a:endParaRPr lang="en-GB" dirty="0">
              <a:latin typeface="Arial" charset="0"/>
            </a:endParaRPr>
          </a:p>
          <a:p>
            <a:pPr>
              <a:buFont typeface="Wingdings" charset="0"/>
              <a:buNone/>
            </a:pPr>
            <a:r>
              <a:rPr lang="en-GB" sz="2800" dirty="0">
                <a:latin typeface="Arial" charset="0"/>
              </a:rPr>
              <a:t>Watch </a:t>
            </a:r>
            <a:r>
              <a:rPr lang="en-GB" sz="2800" dirty="0">
                <a:latin typeface="Arial" charset="0"/>
                <a:hlinkClick r:id="rId3"/>
              </a:rPr>
              <a:t>Ruth Miskin explains Fred Talk</a:t>
            </a:r>
            <a:r>
              <a:rPr lang="en-GB" sz="2800" dirty="0">
                <a:latin typeface="Arial" charset="0"/>
              </a:rPr>
              <a:t>.</a:t>
            </a:r>
          </a:p>
          <a:p>
            <a:pPr>
              <a:buFont typeface="Wingdings" charset="0"/>
              <a:buNone/>
            </a:pPr>
            <a:endParaRPr lang="en-GB" dirty="0">
              <a:latin typeface="Arial" charset="0"/>
            </a:endParaRPr>
          </a:p>
        </p:txBody>
      </p:sp>
      <p:pic>
        <p:nvPicPr>
          <p:cNvPr id="2" name="Picture 1" descr="Screen Shot 2014-08-12 at 16.26.4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364" y="1859017"/>
            <a:ext cx="2417891" cy="2179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749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How do phonics help us read? 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</a:endParaRPr>
          </a:p>
        </p:txBody>
      </p:sp>
      <p:pic>
        <p:nvPicPr>
          <p:cNvPr id="2" name="Picture 1" descr="Screen Shot 2014-08-12 at 16.26.4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175" y="1769340"/>
            <a:ext cx="1841186" cy="165966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066C69-BDAE-1B13-B07C-A0FDE2792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6057900" cy="4525963"/>
          </a:xfrm>
        </p:spPr>
        <p:txBody>
          <a:bodyPr/>
          <a:lstStyle/>
          <a:p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Once the children have learnt some sounds, they can start to blend them to begin to read words.</a:t>
            </a:r>
          </a:p>
          <a:p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Parent information video:</a:t>
            </a:r>
          </a:p>
          <a:p>
            <a:r>
              <a:rPr lang="en-GB" sz="1800" dirty="0">
                <a:hlinkClick r:id="rId4"/>
              </a:rPr>
              <a:t>https://www.youtube.com/watch?v=MNyFikwNQTg</a:t>
            </a:r>
            <a:r>
              <a:rPr lang="en-GB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91453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Word Time</a:t>
            </a:r>
            <a:endParaRPr lang="en-GB" sz="3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066C69-BDAE-1B13-B07C-A0FDE2792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6057900" cy="4525963"/>
          </a:xfrm>
        </p:spPr>
        <p:txBody>
          <a:bodyPr/>
          <a:lstStyle/>
          <a:p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Fred is not the only way we teach children to blend sounds. </a:t>
            </a:r>
          </a:p>
          <a:p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use the letter cards and magnetic letters.</a:t>
            </a:r>
          </a:p>
          <a:p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section of the lesson is called Word Time.</a:t>
            </a:r>
          </a:p>
        </p:txBody>
      </p:sp>
      <p:pic>
        <p:nvPicPr>
          <p:cNvPr id="1026" name="Picture 2" descr="Read Write Inc. Phonics: Green Word Cards: Oxford University Press">
            <a:extLst>
              <a:ext uri="{FF2B5EF4-FFF2-40B4-BE49-F238E27FC236}">
                <a16:creationId xmlns:a16="http://schemas.microsoft.com/office/drawing/2014/main" id="{A560438F-BB9D-4F74-CF76-5F0102755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946" y="1417638"/>
            <a:ext cx="1940854" cy="274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CDDDA2-7E85-C342-259A-19291A7229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9731" y="3881664"/>
            <a:ext cx="539255" cy="80685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521806C-AC10-6279-CEDF-2A63C65B43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8782" y="3954544"/>
            <a:ext cx="528138" cy="68111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29F9CA9-89C9-8505-FD50-FFF47AAC0A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0055" y="3954544"/>
            <a:ext cx="555035" cy="80685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30535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Writing</a:t>
            </a:r>
            <a:endParaRPr lang="en-GB" sz="3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066C69-BDAE-1B13-B07C-A0FDE2792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840" y="1695562"/>
            <a:ext cx="8662773" cy="4471321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help the children write the sounds we use a rhyme to help. These link to the letter pictures.</a:t>
            </a:r>
          </a:p>
          <a:p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the children write, they sit at desks. They are taught the correct sitting position and pencil grip.</a:t>
            </a:r>
          </a:p>
        </p:txBody>
      </p:sp>
      <p:pic>
        <p:nvPicPr>
          <p:cNvPr id="2050" name="Picture 2" descr="Read Write Inc. Phonics: Speed Sounds Cards (Set 1) - Scholastic Shop">
            <a:extLst>
              <a:ext uri="{FF2B5EF4-FFF2-40B4-BE49-F238E27FC236}">
                <a16:creationId xmlns:a16="http://schemas.microsoft.com/office/drawing/2014/main" id="{40320578-CE0D-E205-37B5-D81AA8BF5B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858" y="2745565"/>
            <a:ext cx="1729681" cy="1729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ad Write Inc. Phonics: A4 Speed Sounds Cards Set 1 (Single Pack):  Amazon.co.uk: Miskin, Ruth, Archbold, Tim: 9780198467083: Books">
            <a:extLst>
              <a:ext uri="{FF2B5EF4-FFF2-40B4-BE49-F238E27FC236}">
                <a16:creationId xmlns:a16="http://schemas.microsoft.com/office/drawing/2014/main" id="{66A6CAC2-40BD-270B-614C-C41671D47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99" y="2953553"/>
            <a:ext cx="1729681" cy="1313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3A4749-3BDA-DAFD-B7AC-AF923E7FB1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9317" y="2908631"/>
            <a:ext cx="1729681" cy="135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2619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Writing</a:t>
            </a:r>
            <a:endParaRPr lang="en-GB" sz="3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066C69-BDAE-1B13-B07C-A0FDE2792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840" y="1695562"/>
            <a:ext cx="8662773" cy="447132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Once the children are secure writing some letters, as with reading, we begin to blend the letters to write some words.</a:t>
            </a:r>
          </a:p>
          <a:p>
            <a:pPr>
              <a:defRPr/>
            </a:pPr>
            <a:endParaRPr lang="en-GB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Fred is back!</a:t>
            </a:r>
          </a:p>
        </p:txBody>
      </p:sp>
      <p:pic>
        <p:nvPicPr>
          <p:cNvPr id="2" name="Picture 4" descr="Read Write Inc. by Oxford | Courses | Oxford University Press (China)">
            <a:extLst>
              <a:ext uri="{FF2B5EF4-FFF2-40B4-BE49-F238E27FC236}">
                <a16:creationId xmlns:a16="http://schemas.microsoft.com/office/drawing/2014/main" id="{9D99B9D8-D38C-17E1-3686-8EA0DDA15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736" y="3349256"/>
            <a:ext cx="5341670" cy="227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4B1420-D501-0D6C-1DED-DEAA8978173B}"/>
              </a:ext>
            </a:extLst>
          </p:cNvPr>
          <p:cNvSpPr/>
          <p:nvPr/>
        </p:nvSpPr>
        <p:spPr>
          <a:xfrm>
            <a:off x="3669743" y="5223289"/>
            <a:ext cx="3698620" cy="21265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637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  <a:latin typeface="Arial" charset="0"/>
              </a:rPr>
              <a:t>Reading</a:t>
            </a:r>
            <a:endParaRPr lang="en-GB" sz="3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066C69-BDAE-1B13-B07C-A0FDE2792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840" y="1559147"/>
            <a:ext cx="8662773" cy="502421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read books that contain only the sounds they know.</a:t>
            </a:r>
          </a:p>
          <a:p>
            <a:pPr>
              <a:defRPr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read a book in class with a partner.  This book is matched to the sounds they know.  </a:t>
            </a:r>
          </a:p>
          <a:p>
            <a:pPr>
              <a:defRPr/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read the book 3 times:</a:t>
            </a:r>
          </a:p>
          <a:p>
            <a:pPr>
              <a:defRPr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read – decoding</a:t>
            </a:r>
          </a:p>
          <a:p>
            <a:pPr>
              <a:defRPr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 read – fluency</a:t>
            </a:r>
          </a:p>
          <a:p>
            <a:pPr>
              <a:defRPr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Third read – comprehension</a:t>
            </a:r>
          </a:p>
          <a:p>
            <a:pPr>
              <a:defRPr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also bring a book home to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practise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defRPr/>
            </a:pPr>
            <a:endParaRPr lang="en-GB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0" name="Picture 4" descr="Read Write Inc. Phonics: Green Set 1 Storybooks. On the Bus: Amazon.co.uk:  Munton, Gill, Archbold, Tim: 9780198461371: Books">
            <a:extLst>
              <a:ext uri="{FF2B5EF4-FFF2-40B4-BE49-F238E27FC236}">
                <a16:creationId xmlns:a16="http://schemas.microsoft.com/office/drawing/2014/main" id="{339493D6-934D-4092-BFC4-008456DDC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916" y="3605914"/>
            <a:ext cx="1684596" cy="118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Read Write Inc. Phonics Book Bag Books Green Set 1 Book 1 | UK education  collection">
            <a:extLst>
              <a:ext uri="{FF2B5EF4-FFF2-40B4-BE49-F238E27FC236}">
                <a16:creationId xmlns:a16="http://schemas.microsoft.com/office/drawing/2014/main" id="{627F3A07-606C-AFB1-9248-782234441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966" y="3944679"/>
            <a:ext cx="1621834" cy="213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1750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  <a:latin typeface="Arial" charset="0"/>
              </a:rPr>
              <a:t>Reading</a:t>
            </a:r>
            <a:endParaRPr lang="en-GB" sz="3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066C69-BDAE-1B13-B07C-A0FDE2792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841" y="1695562"/>
            <a:ext cx="6610690" cy="4471321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books do not look very exciting, but the aim of the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to build basic skills and confidence.</a:t>
            </a:r>
          </a:p>
          <a:p>
            <a:pPr>
              <a:defRPr/>
            </a:pP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 for pleasure is vital though and children must experience the joy of a great book!</a:t>
            </a:r>
          </a:p>
          <a:p>
            <a:pPr>
              <a:defRPr/>
            </a:pP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that we help our children to build basic skills, grow in confidence and enjoy reading, your child will bring home a selection of reading books and one ‘aspirational’ book.</a:t>
            </a:r>
          </a:p>
          <a:p>
            <a:pPr>
              <a:defRPr/>
            </a:pPr>
            <a:endParaRPr lang="en-GB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 descr="Screen Shot 2014-08-12 at 12.32.08.png">
            <a:extLst>
              <a:ext uri="{FF2B5EF4-FFF2-40B4-BE49-F238E27FC236}">
                <a16:creationId xmlns:a16="http://schemas.microsoft.com/office/drawing/2014/main" id="{04241B09-858D-FE52-CB95-325399387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593" y="2020186"/>
            <a:ext cx="2256980" cy="208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9528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  <a:latin typeface="Arial" charset="0"/>
              </a:rPr>
              <a:t>Reading</a:t>
            </a:r>
            <a:endParaRPr lang="en-GB" sz="3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066C69-BDAE-1B13-B07C-A0FDE2792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840" y="1589236"/>
            <a:ext cx="8662773" cy="447132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RWI teaches children the skills they need to ensure they become confident readers and writers.</a:t>
            </a:r>
          </a:p>
          <a:p>
            <a:pPr>
              <a:defRPr/>
            </a:pP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Stage not age – their reading book is matched to their ability.</a:t>
            </a:r>
          </a:p>
          <a:p>
            <a:pPr>
              <a:defRPr/>
            </a:pP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it continuous. If a child falls behind, then support is given. </a:t>
            </a:r>
          </a:p>
          <a:p>
            <a:pPr>
              <a:defRPr/>
            </a:pP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practise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vital – we need to work together</a:t>
            </a:r>
            <a:endParaRPr lang="en-GB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 descr="Screen Shot 2014-08-12 at 12.32.08.png">
            <a:extLst>
              <a:ext uri="{FF2B5EF4-FFF2-40B4-BE49-F238E27FC236}">
                <a16:creationId xmlns:a16="http://schemas.microsoft.com/office/drawing/2014/main" id="{C5EE4DCF-F240-1363-F136-63EADC05A3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252" y="5645886"/>
            <a:ext cx="1244009" cy="1148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783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You can read stories with your child. Relentlessly!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89020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favourite stories 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 and over</a:t>
            </a: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again </a:t>
            </a:r>
          </a:p>
          <a:p>
            <a:endParaRPr lang="en-GB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some stories at 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higher level than they can read themselves.</a:t>
            </a:r>
          </a:p>
          <a:p>
            <a:endParaRPr lang="en-GB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Listen to them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 their 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home Phonics storybooks. </a:t>
            </a:r>
          </a:p>
          <a:p>
            <a:endParaRPr lang="en-GB" sz="2800" b="1" dirty="0">
              <a:latin typeface="Calibri" charset="0"/>
            </a:endParaRPr>
          </a:p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156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You can </a:t>
            </a:r>
            <a:r>
              <a:rPr lang="en-US" sz="2800" dirty="0" err="1"/>
              <a:t>practise</a:t>
            </a:r>
            <a:r>
              <a:rPr lang="en-US" sz="2800" dirty="0"/>
              <a:t> pronouncing sounds.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Remember no ‘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and ‘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’!</a:t>
            </a:r>
          </a:p>
        </p:txBody>
      </p:sp>
      <p:pic>
        <p:nvPicPr>
          <p:cNvPr id="5" name="Picture 4" descr="Screen Shot 2014-08-01 at 16.19.5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751" y="2603853"/>
            <a:ext cx="3540373" cy="3522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7185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457200" y="438732"/>
            <a:ext cx="8229600" cy="114300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" charset="0"/>
              </a:rPr>
              <a:t>You can have fun with Fred Talk.</a:t>
            </a:r>
            <a:br>
              <a:rPr lang="en-GB" sz="2800" dirty="0">
                <a:latin typeface="Arial" charset="0"/>
              </a:rPr>
            </a:br>
            <a:endParaRPr lang="en-GB" sz="2800" dirty="0">
              <a:latin typeface="Arial" charset="0"/>
            </a:endParaRP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323850" y="1484313"/>
            <a:ext cx="8229600" cy="4895850"/>
          </a:xfrm>
        </p:spPr>
        <p:txBody>
          <a:bodyPr/>
          <a:lstStyle/>
          <a:p>
            <a:pPr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>
              <a:buFont typeface="Wingdings" charset="0"/>
              <a:buNone/>
            </a:pPr>
            <a:r>
              <a:rPr lang="en-GB" sz="2800" i="1" dirty="0">
                <a:latin typeface="Arial" charset="0"/>
              </a:rPr>
              <a:t>“</a:t>
            </a:r>
            <a:r>
              <a:rPr lang="en-GB" sz="2800" i="1" dirty="0">
                <a:solidFill>
                  <a:schemeClr val="tx1"/>
                </a:solidFill>
                <a:latin typeface="Arial" charset="0"/>
              </a:rPr>
              <a:t>What a tidy r-</a:t>
            </a:r>
            <a:r>
              <a:rPr lang="en-GB" sz="2800" i="1" dirty="0" err="1">
                <a:solidFill>
                  <a:schemeClr val="tx1"/>
                </a:solidFill>
                <a:latin typeface="Arial" charset="0"/>
              </a:rPr>
              <a:t>oo</a:t>
            </a:r>
            <a:r>
              <a:rPr lang="en-GB" sz="2800" i="1" dirty="0">
                <a:solidFill>
                  <a:schemeClr val="tx1"/>
                </a:solidFill>
                <a:latin typeface="Arial" charset="0"/>
              </a:rPr>
              <a:t>-m!”</a:t>
            </a:r>
          </a:p>
          <a:p>
            <a:pPr>
              <a:buFont typeface="Wingdings" charset="0"/>
              <a:buNone/>
            </a:pPr>
            <a:endParaRPr lang="en-GB" sz="2800" i="1" dirty="0">
              <a:solidFill>
                <a:schemeClr val="tx1"/>
              </a:solidFill>
              <a:latin typeface="Arial" charset="0"/>
            </a:endParaRPr>
          </a:p>
          <a:p>
            <a:pPr>
              <a:buFont typeface="Wingdings" charset="0"/>
              <a:buNone/>
            </a:pPr>
            <a:r>
              <a:rPr lang="en-GB" sz="2800" i="1" dirty="0">
                <a:solidFill>
                  <a:schemeClr val="tx1"/>
                </a:solidFill>
                <a:latin typeface="Arial" charset="0"/>
              </a:rPr>
              <a:t>“Where’s your c-</a:t>
            </a:r>
            <a:r>
              <a:rPr lang="en-GB" sz="2800" i="1" dirty="0" err="1">
                <a:solidFill>
                  <a:schemeClr val="tx1"/>
                </a:solidFill>
                <a:latin typeface="Arial" charset="0"/>
              </a:rPr>
              <a:t>oa</a:t>
            </a:r>
            <a:r>
              <a:rPr lang="en-GB" sz="2800" i="1" dirty="0">
                <a:solidFill>
                  <a:schemeClr val="tx1"/>
                </a:solidFill>
                <a:latin typeface="Arial" charset="0"/>
              </a:rPr>
              <a:t>-t?” </a:t>
            </a:r>
          </a:p>
          <a:p>
            <a:pPr>
              <a:buFont typeface="Wingdings" charset="0"/>
              <a:buNone/>
            </a:pPr>
            <a:r>
              <a:rPr lang="en-GB" sz="2800" i="1" dirty="0">
                <a:solidFill>
                  <a:schemeClr val="tx1"/>
                </a:solidFill>
                <a:latin typeface="Arial" charset="0"/>
              </a:rPr>
              <a:t>  	</a:t>
            </a:r>
          </a:p>
          <a:p>
            <a:pPr>
              <a:buFont typeface="Wingdings" charset="0"/>
              <a:buNone/>
            </a:pPr>
            <a:r>
              <a:rPr lang="en-GB" sz="2800" i="1" dirty="0">
                <a:solidFill>
                  <a:schemeClr val="tx1"/>
                </a:solidFill>
                <a:latin typeface="Arial" charset="0"/>
              </a:rPr>
              <a:t>“Time for b-e-d!”</a:t>
            </a:r>
          </a:p>
          <a:p>
            <a:pPr>
              <a:buFont typeface="Wingdings" charset="0"/>
              <a:buNone/>
            </a:pPr>
            <a:endParaRPr lang="en-GB" sz="2400" i="1" dirty="0">
              <a:latin typeface="Arial" charset="0"/>
            </a:endParaRPr>
          </a:p>
          <a:p>
            <a:pPr>
              <a:buFont typeface="Wingdings" charset="0"/>
              <a:buNone/>
            </a:pPr>
            <a:endParaRPr lang="en-GB" sz="2400" i="1" dirty="0">
              <a:latin typeface="Arial" charset="0"/>
            </a:endParaRPr>
          </a:p>
          <a:p>
            <a:pPr lvl="1">
              <a:buFont typeface="Wingdings" charset="0"/>
              <a:buNone/>
            </a:pPr>
            <a:r>
              <a:rPr lang="en-GB" sz="1800" i="1" dirty="0">
                <a:latin typeface="Arial" charset="0"/>
              </a:rPr>
              <a:t>	</a:t>
            </a:r>
            <a:endParaRPr lang="en-GB" sz="2400" i="1" dirty="0">
              <a:latin typeface="Arial" charset="0"/>
            </a:endParaRPr>
          </a:p>
          <a:p>
            <a:pPr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>
              <a:buFont typeface="Wingdings" charset="0"/>
              <a:buNone/>
            </a:pPr>
            <a:endParaRPr lang="en-GB" sz="2800" dirty="0">
              <a:latin typeface="Arial" charset="0"/>
            </a:endParaRPr>
          </a:p>
        </p:txBody>
      </p:sp>
      <p:pic>
        <p:nvPicPr>
          <p:cNvPr id="3" name="Picture 2" descr="Screen Shot 2014-08-12 at 12.22.5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395" y="3326298"/>
            <a:ext cx="3784600" cy="176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17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8" descr="C:\Users\Davina\Pictures\RWI\RedDittyBook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00213"/>
            <a:ext cx="1050925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Arial" charset="0"/>
              </a:rPr>
              <a:t>Oxford University Press publish the resources</a:t>
            </a:r>
          </a:p>
        </p:txBody>
      </p:sp>
      <p:grpSp>
        <p:nvGrpSpPr>
          <p:cNvPr id="38917" name="Group 92"/>
          <p:cNvGrpSpPr>
            <a:grpSpLocks/>
          </p:cNvGrpSpPr>
          <p:nvPr/>
        </p:nvGrpSpPr>
        <p:grpSpPr bwMode="auto">
          <a:xfrm>
            <a:off x="3463925" y="2565400"/>
            <a:ext cx="1127125" cy="1296988"/>
            <a:chOff x="1219200" y="2590800"/>
            <a:chExt cx="1289195" cy="888670"/>
          </a:xfrm>
        </p:grpSpPr>
        <p:pic>
          <p:nvPicPr>
            <p:cNvPr id="38976" name="Picture 15" descr="Redken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5400" y="2590800"/>
              <a:ext cx="609600" cy="431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77" name="Picture 74" descr="Redken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2743200"/>
              <a:ext cx="609600" cy="431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78" name="Picture 75" descr="Redken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200" y="2895600"/>
              <a:ext cx="609600" cy="431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79" name="Picture 76" descr="Redken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2600" y="3048000"/>
              <a:ext cx="609600" cy="431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80" name="Picture 64" descr="Elvis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28800" y="2819400"/>
              <a:ext cx="679595" cy="481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81" name="Picture 9" descr="Abadfox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9200" y="2895600"/>
              <a:ext cx="685800" cy="48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8918" name="Group 95"/>
          <p:cNvGrpSpPr>
            <a:grpSpLocks/>
          </p:cNvGrpSpPr>
          <p:nvPr/>
        </p:nvGrpSpPr>
        <p:grpSpPr bwMode="auto">
          <a:xfrm>
            <a:off x="5076825" y="1816100"/>
            <a:ext cx="1693863" cy="1566863"/>
            <a:chOff x="914400" y="3352800"/>
            <a:chExt cx="2052034" cy="1600200"/>
          </a:xfrm>
        </p:grpSpPr>
        <p:pic>
          <p:nvPicPr>
            <p:cNvPr id="38967" name="Picture 27" descr="Tabskitten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6619" y="3441700"/>
              <a:ext cx="783011" cy="563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68" name="Picture 7" descr="Socool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5865" y="3619500"/>
              <a:ext cx="740945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69" name="Picture 8" descr="Snow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5864" y="4064000"/>
              <a:ext cx="872440" cy="622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70" name="Picture 23" descr="Scruffyted.jp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6619" y="4241800"/>
              <a:ext cx="786653" cy="566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71" name="Picture 24" descr="Sanjaystaysinbed.jp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1807" y="4064000"/>
              <a:ext cx="560854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72" name="Picture 25" descr="Scruffyted.jp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5489" y="4419600"/>
              <a:ext cx="740945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73" name="Picture 26" descr="Snow.jpg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8836" y="3708400"/>
              <a:ext cx="789351" cy="563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74" name="Picture 28" descr="Tabthecat.jpg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400" y="3530600"/>
              <a:ext cx="747805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75" name="Picture 29" descr="Thedressingupbox.jpg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6242" y="3352800"/>
              <a:ext cx="872440" cy="622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8919" name="Group 94"/>
          <p:cNvGrpSpPr>
            <a:grpSpLocks/>
          </p:cNvGrpSpPr>
          <p:nvPr/>
        </p:nvGrpSpPr>
        <p:grpSpPr bwMode="auto">
          <a:xfrm>
            <a:off x="6946900" y="2644775"/>
            <a:ext cx="1657350" cy="1327150"/>
            <a:chOff x="1219200" y="5257800"/>
            <a:chExt cx="1775669" cy="1066799"/>
          </a:xfrm>
        </p:grpSpPr>
        <p:pic>
          <p:nvPicPr>
            <p:cNvPr id="38960" name="Picture 17" descr="Lookout.jpg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9200" y="5334000"/>
              <a:ext cx="681037" cy="482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61" name="Picture 20" descr="Mybestshirt.jpg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000" y="5257800"/>
              <a:ext cx="685800" cy="48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62" name="Picture 66" descr="Lookout.jpg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9800" y="5486400"/>
              <a:ext cx="681037" cy="482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63" name="Picture 77" descr="Lookout.jpg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5486400"/>
              <a:ext cx="681037" cy="482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64" name="Picture 78" descr="Lookout.jpg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000" y="5638800"/>
              <a:ext cx="681037" cy="482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65" name="Picture 79" descr="Lookout.jpg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6400" y="5791200"/>
              <a:ext cx="681037" cy="482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66" name="Picture 65" descr="Agoodcook.jpg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3600" y="5715000"/>
              <a:ext cx="861269" cy="609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8920" name="Group 74"/>
          <p:cNvGrpSpPr>
            <a:grpSpLocks/>
          </p:cNvGrpSpPr>
          <p:nvPr/>
        </p:nvGrpSpPr>
        <p:grpSpPr bwMode="auto">
          <a:xfrm>
            <a:off x="395288" y="4697413"/>
            <a:ext cx="2074862" cy="1755775"/>
            <a:chOff x="854927" y="1320800"/>
            <a:chExt cx="1481587" cy="1024467"/>
          </a:xfrm>
        </p:grpSpPr>
        <p:pic>
          <p:nvPicPr>
            <p:cNvPr id="38953" name="Picture 18" descr="Lost.jp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9717" y="1786467"/>
              <a:ext cx="704936" cy="558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54" name="Picture 30" descr="Theduckchick.jp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4927" y="1600200"/>
              <a:ext cx="704936" cy="558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55" name="Picture 31" descr="Thefoolishwitch.jp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1828800"/>
              <a:ext cx="814880" cy="487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56" name="Picture 32" descr="Thegingerbreadman.jpg"/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9298" y="1320800"/>
              <a:ext cx="822426" cy="651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57" name="Picture 71" descr="Thegingerbreadman.jpg"/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4088" y="1507067"/>
              <a:ext cx="822426" cy="651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58" name="Picture 73" descr="Thegingerbreadman.jpg"/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800" y="1447800"/>
              <a:ext cx="760589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59" name="Picture 33" descr="Tomthumb.jpg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9298" y="1693334"/>
              <a:ext cx="814880" cy="401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8921" name="Group 70"/>
          <p:cNvGrpSpPr>
            <a:grpSpLocks/>
          </p:cNvGrpSpPr>
          <p:nvPr/>
        </p:nvGrpSpPr>
        <p:grpSpPr bwMode="auto">
          <a:xfrm>
            <a:off x="2916238" y="4956175"/>
            <a:ext cx="2384425" cy="1516063"/>
            <a:chOff x="685800" y="2667000"/>
            <a:chExt cx="1636552" cy="1271588"/>
          </a:xfrm>
        </p:grpSpPr>
        <p:pic>
          <p:nvPicPr>
            <p:cNvPr id="38945" name="Picture 36" descr="Thepoorgoose.jpg"/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9200" y="2819400"/>
              <a:ext cx="685800" cy="485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46" name="Picture 37" descr="Theholeinthehill.jpg"/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6400" y="3048000"/>
              <a:ext cx="645952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47" name="Picture 38" descr="Thepoorgoose.jpg"/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400" y="3124200"/>
              <a:ext cx="762000" cy="539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48" name="Picture 39" descr="Thejarofoil.jpg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2667000"/>
              <a:ext cx="762000" cy="539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49" name="Picture 40" descr="Theholeinthehill.jpg"/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800" y="2971800"/>
              <a:ext cx="488950" cy="346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50" name="Picture 41" descr="Thepoorgoose.jpg"/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3429000"/>
              <a:ext cx="645952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51" name="Picture 42" descr="Thejarofoil.jpg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3429000"/>
              <a:ext cx="685800" cy="485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52" name="Picture 97" descr="Jellybean.jpg"/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6950" y="3595688"/>
              <a:ext cx="488950" cy="342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8922" name="Group 75"/>
          <p:cNvGrpSpPr>
            <a:grpSpLocks/>
          </p:cNvGrpSpPr>
          <p:nvPr/>
        </p:nvGrpSpPr>
        <p:grpSpPr bwMode="auto">
          <a:xfrm>
            <a:off x="5799138" y="4660900"/>
            <a:ext cx="2466975" cy="2090738"/>
            <a:chOff x="762000" y="4724399"/>
            <a:chExt cx="1598788" cy="1606139"/>
          </a:xfrm>
        </p:grpSpPr>
        <p:pic>
          <p:nvPicPr>
            <p:cNvPr id="38939" name="Picture 43" descr="Theinvisibleclothes.jpg"/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2999" y="4953000"/>
              <a:ext cx="753611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40" name="Picture 44" descr="Theinvisibleclothes.jpg"/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000" y="5791200"/>
              <a:ext cx="762000" cy="539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41" name="Picture 45" descr="Thelionspaw.jpg"/>
            <p:cNvPicPr>
              <a:picLocks noChangeAspect="1"/>
            </p:cNvPicPr>
            <p:nvPr/>
          </p:nvPicPr>
          <p:blipFill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4800600"/>
              <a:ext cx="609600" cy="427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42" name="Picture 47" descr="Toad.jpg"/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4724399"/>
              <a:ext cx="685800" cy="48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43" name="Picture 48" descr="Toad.jpg"/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199" y="5410200"/>
              <a:ext cx="760589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44" name="Picture 51" descr="Wailingwinnyscarbootsale.jpg"/>
            <p:cNvPicPr>
              <a:picLocks noChangeAspect="1"/>
            </p:cNvPicPr>
            <p:nvPr/>
          </p:nvPicPr>
          <p:blipFill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399" y="5410200"/>
              <a:ext cx="651933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8923" name="Group 73"/>
          <p:cNvGrpSpPr>
            <a:grpSpLocks/>
          </p:cNvGrpSpPr>
          <p:nvPr/>
        </p:nvGrpSpPr>
        <p:grpSpPr bwMode="auto">
          <a:xfrm>
            <a:off x="1412875" y="2136775"/>
            <a:ext cx="1755775" cy="1427163"/>
            <a:chOff x="1066800" y="1143000"/>
            <a:chExt cx="1889882" cy="1174376"/>
          </a:xfrm>
        </p:grpSpPr>
        <p:pic>
          <p:nvPicPr>
            <p:cNvPr id="38933" name="Picture 6" descr="Skateboardsid.jpg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800" y="1828800"/>
              <a:ext cx="685800" cy="488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4" name="Picture 5" descr="Sixfish.jpg"/>
            <p:cNvPicPr>
              <a:picLocks noChangeAspect="1"/>
            </p:cNvPicPr>
            <p:nvPr/>
          </p:nvPicPr>
          <p:blipFill>
            <a:blip r:embed="rId3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28800" y="1371600"/>
              <a:ext cx="762000" cy="539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5" name="Picture 14" descr="Chips.jpg"/>
            <p:cNvPicPr>
              <a:picLocks noChangeAspect="1"/>
            </p:cNvPicPr>
            <p:nvPr/>
          </p:nvPicPr>
          <p:blipFill>
            <a:blip r:embed="rId3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200" y="1676400"/>
              <a:ext cx="645952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6" name="Picture 21" descr="Onthebus.jpg"/>
            <p:cNvPicPr>
              <a:picLocks noChangeAspect="1"/>
            </p:cNvPicPr>
            <p:nvPr/>
          </p:nvPicPr>
          <p:blipFill>
            <a:blip r:embed="rId3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9800" y="1676400"/>
              <a:ext cx="746882" cy="528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7" name="Picture 22" descr="Pipspizza.jpg"/>
            <p:cNvPicPr>
              <a:picLocks noChangeAspect="1"/>
            </p:cNvPicPr>
            <p:nvPr/>
          </p:nvPicPr>
          <p:blipFill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200" y="1447800"/>
              <a:ext cx="760589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8" name="Picture 49" descr="Tugtug.jpg"/>
            <p:cNvPicPr>
              <a:picLocks noChangeAspect="1"/>
            </p:cNvPicPr>
            <p:nvPr/>
          </p:nvPicPr>
          <p:blipFill>
            <a:blip r:embed="rId3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1143000"/>
              <a:ext cx="669876" cy="609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8924" name="Picture 7" descr="C:\Users\Davina\Pictures\RWI\RedDittyBook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" y="2401888"/>
            <a:ext cx="100647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5" name="Picture 8" descr="C:\Users\Davina\Pictures\RWI\RedDittyBook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0" y="2060575"/>
            <a:ext cx="10509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6" name="Picture 2" descr="C:\Users\Davina\Pictures\RWI\GW covers\image001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350" y="1557338"/>
            <a:ext cx="939800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7" name="Picture 3" descr="C:\Users\Davina\Pictures\RWI\GW covers\image004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3213" y="2060575"/>
            <a:ext cx="896937" cy="130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8" name="Picture 4" descr="C:\Users\Davina\Pictures\RWI\GW covers\image002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25" y="2097088"/>
            <a:ext cx="947738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9" name="Picture 5" descr="C:\Users\Davina\Pictures\RWI\GW covers\image003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288" y="1566863"/>
            <a:ext cx="9271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0" name="Picture 2" descr="C:\Users\Davina\Pictures\RWI\GW covers\image007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325" y="4232275"/>
            <a:ext cx="94932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1" name="Picture 3" descr="C:\Users\Davina\Pictures\RWI\GW covers\image005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3933825"/>
            <a:ext cx="995363" cy="138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2" name="Picture 4" descr="C:\Users\Davina\Pictures\RWI\GW covers\image006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725" y="4164013"/>
            <a:ext cx="1001713" cy="14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9298754"/>
      </p:ext>
    </p:extLst>
  </p:cSld>
  <p:clrMapOvr>
    <a:masterClrMapping/>
  </p:clrMapOvr>
</p:sld>
</file>

<file path=ppt/theme/theme1.xml><?xml version="1.0" encoding="utf-8"?>
<a:theme xmlns:a="http://schemas.openxmlformats.org/drawingml/2006/main" name="RMT_Phonics_2.27.6.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RMT_Phonics_2.27.6.14.pptx</Template>
  <TotalTime>10269</TotalTime>
  <Words>1179</Words>
  <Application>Microsoft Office PowerPoint</Application>
  <PresentationFormat>On-screen Show (4:3)</PresentationFormat>
  <Paragraphs>177</Paragraphs>
  <Slides>20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ＭＳ Ｐゴシック</vt:lpstr>
      <vt:lpstr>Arial</vt:lpstr>
      <vt:lpstr>Calibri</vt:lpstr>
      <vt:lpstr>Wingdings</vt:lpstr>
      <vt:lpstr>RMT_Phonics_2.27.6.14</vt:lpstr>
      <vt:lpstr>RWI Phonics Parent Meeting</vt:lpstr>
      <vt:lpstr>Children who read at home do well at school</vt:lpstr>
      <vt:lpstr>PowerPoint Presentation</vt:lpstr>
      <vt:lpstr>Why                      Phonics?</vt:lpstr>
      <vt:lpstr>Who is Phonics for?</vt:lpstr>
      <vt:lpstr>A bit of technical knowledge…</vt:lpstr>
      <vt:lpstr>The English language is a complex code…</vt:lpstr>
      <vt:lpstr>How do we teach phonics? </vt:lpstr>
      <vt:lpstr>How do phonics help us read? </vt:lpstr>
      <vt:lpstr>How do phonics help us read? </vt:lpstr>
      <vt:lpstr>Word Time</vt:lpstr>
      <vt:lpstr>Writing</vt:lpstr>
      <vt:lpstr>Writing</vt:lpstr>
      <vt:lpstr>Reading</vt:lpstr>
      <vt:lpstr>Reading</vt:lpstr>
      <vt:lpstr>Reading</vt:lpstr>
      <vt:lpstr>You can read stories with your child. Relentlessly!</vt:lpstr>
      <vt:lpstr>You can practise pronouncing sounds.</vt:lpstr>
      <vt:lpstr>You can have fun with Fred Talk. </vt:lpstr>
      <vt:lpstr>Oxford University Press publish the resources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Boon</dc:creator>
  <cp:lastModifiedBy>Clerical Account</cp:lastModifiedBy>
  <cp:revision>79</cp:revision>
  <dcterms:created xsi:type="dcterms:W3CDTF">2014-06-27T11:45:27Z</dcterms:created>
  <dcterms:modified xsi:type="dcterms:W3CDTF">2023-09-29T09:05:10Z</dcterms:modified>
</cp:coreProperties>
</file>