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embeddedFontLst>
    <p:embeddedFont>
      <p:font typeface="Montserrat" panose="00000500000000000000" pitchFamily="2"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78"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31997da99c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31997da99c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1997da99c0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1997da99c0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1997da99c0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1997da99c0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1997da99c0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1997da99c0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31997da99c0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31997da99c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31997da99c0_0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31997da99c0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hyperlink" Target="https://ttrockstars.com/#:~:text=Times%20Tables%20Rock%20Stars%20is,recall%20in%20multiplication%20and%20division" TargetMode="External"/><Relationship Id="rId4" Type="http://schemas.openxmlformats.org/officeDocument/2006/relationships/hyperlink" Target="https://www.timestables.co.uk/multiplication-tables-check/"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youtube.com/watch?v=nxjkqhaNAAI"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subTitle" idx="1"/>
          </p:nvPr>
        </p:nvSpPr>
        <p:spPr>
          <a:xfrm>
            <a:off x="164225" y="3662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Why learn how to multiply?</a:t>
            </a:r>
            <a:endParaRPr/>
          </a:p>
        </p:txBody>
      </p:sp>
      <p:sp>
        <p:nvSpPr>
          <p:cNvPr id="55" name="Google Shape;55;p13"/>
          <p:cNvSpPr txBox="1"/>
          <p:nvPr/>
        </p:nvSpPr>
        <p:spPr>
          <a:xfrm>
            <a:off x="208450" y="1006825"/>
            <a:ext cx="8790000" cy="107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Multiplication is commonly used in our everyday lives. For example, we can calculate the price of the items according to the rate per quantity, we can find the correct quantity of the ingredient to be used in cooking, we can calculate the value of multiple items when the value of 1 item is known, and so on.</a:t>
            </a:r>
            <a:endParaRPr/>
          </a:p>
          <a:p>
            <a:pPr marL="0" lvl="0" indent="0" algn="l" rtl="0">
              <a:spcBef>
                <a:spcPts val="0"/>
              </a:spcBef>
              <a:spcAft>
                <a:spcPts val="0"/>
              </a:spcAft>
              <a:buNone/>
            </a:pPr>
            <a:endParaRPr/>
          </a:p>
          <a:p>
            <a:pPr marL="0" lvl="0" indent="0" algn="l" rtl="0">
              <a:spcBef>
                <a:spcPts val="0"/>
              </a:spcBef>
              <a:spcAft>
                <a:spcPts val="0"/>
              </a:spcAft>
              <a:buNone/>
            </a:pPr>
            <a:r>
              <a:rPr lang="en"/>
              <a:t>Many mathematical skills require pupils to be able to multiply, it will make maths much easier in the years to come.</a:t>
            </a:r>
            <a:endParaRPr sz="1200">
              <a:solidFill>
                <a:srgbClr val="474747"/>
              </a:solidFill>
              <a:highlight>
                <a:srgbClr val="FFFFFF"/>
              </a:highlight>
            </a:endParaRPr>
          </a:p>
        </p:txBody>
      </p:sp>
      <p:pic>
        <p:nvPicPr>
          <p:cNvPr id="56" name="Google Shape;56;p13"/>
          <p:cNvPicPr preferRelativeResize="0"/>
          <p:nvPr/>
        </p:nvPicPr>
        <p:blipFill>
          <a:blip r:embed="rId3">
            <a:alphaModFix/>
          </a:blip>
          <a:stretch>
            <a:fillRect/>
          </a:stretch>
        </p:blipFill>
        <p:spPr>
          <a:xfrm>
            <a:off x="152400" y="2230825"/>
            <a:ext cx="3257685" cy="2760275"/>
          </a:xfrm>
          <a:prstGeom prst="rect">
            <a:avLst/>
          </a:prstGeom>
          <a:noFill/>
          <a:ln>
            <a:noFill/>
          </a:ln>
        </p:spPr>
      </p:pic>
      <p:pic>
        <p:nvPicPr>
          <p:cNvPr id="57" name="Google Shape;57;p13"/>
          <p:cNvPicPr preferRelativeResize="0"/>
          <p:nvPr/>
        </p:nvPicPr>
        <p:blipFill>
          <a:blip r:embed="rId4">
            <a:alphaModFix/>
          </a:blip>
          <a:stretch>
            <a:fillRect/>
          </a:stretch>
        </p:blipFill>
        <p:spPr>
          <a:xfrm>
            <a:off x="3709960" y="2456950"/>
            <a:ext cx="5086350" cy="2600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body" idx="1"/>
          </p:nvPr>
        </p:nvSpPr>
        <p:spPr>
          <a:xfrm>
            <a:off x="193700" y="0"/>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650" b="1">
                <a:solidFill>
                  <a:srgbClr val="121212"/>
                </a:solidFill>
                <a:highlight>
                  <a:srgbClr val="FFFFFF"/>
                </a:highlight>
                <a:latin typeface="Montserrat"/>
                <a:ea typeface="Montserrat"/>
                <a:cs typeface="Montserrat"/>
                <a:sym typeface="Montserrat"/>
              </a:rPr>
              <a:t>What is the Multiplication Tables Check</a:t>
            </a:r>
            <a:endParaRPr sz="1650" b="1">
              <a:solidFill>
                <a:srgbClr val="121212"/>
              </a:solidFill>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650" b="1">
              <a:solidFill>
                <a:srgbClr val="121212"/>
              </a:solidFill>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a:highlight>
                  <a:srgbClr val="FFFFFF"/>
                </a:highlight>
                <a:latin typeface="Montserrat"/>
                <a:ea typeface="Montserrat"/>
                <a:cs typeface="Montserrat"/>
                <a:sym typeface="Montserrat"/>
              </a:rPr>
              <a:t>The Multiplication Tables Check (MTC) is a key stage 2 assessment to be taken by pupils at the end of year 4 (in June). The MTC’s purpose is to ensure the times tables knowledge is at the expected level. In the 2024/2025 academic year, the multiplication tables check (MTC) is statutory for primary schools.</a:t>
            </a:r>
            <a:endParaRPr sz="1200">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a:highlight>
                  <a:srgbClr val="FFFFFF"/>
                </a:highlight>
                <a:latin typeface="Montserrat"/>
                <a:ea typeface="Montserrat"/>
                <a:cs typeface="Montserrat"/>
                <a:sym typeface="Montserrat"/>
              </a:rPr>
              <a:t>The Multiplication Times Tables Check is an online test where the pupils are asked 25 questions on times tables 2 to 12. For every question, you have 6 seconds to answer, and in between the questions, there is a 3-second rest. Questions about the 6, 7, 8, 9, and 12 times table come up more often. The questions are generated randomly based on the rules of the MTC.</a:t>
            </a:r>
            <a:endParaRPr sz="1200">
              <a:highlight>
                <a:srgbClr val="FFFFFF"/>
              </a:highlight>
              <a:latin typeface="Montserrat"/>
              <a:ea typeface="Montserrat"/>
              <a:cs typeface="Montserrat"/>
              <a:sym typeface="Montserrat"/>
            </a:endParaRPr>
          </a:p>
          <a:p>
            <a:pPr marL="0" lvl="0" indent="0" algn="l" rtl="0">
              <a:spcBef>
                <a:spcPts val="0"/>
              </a:spcBef>
              <a:spcAft>
                <a:spcPts val="1200"/>
              </a:spcAft>
              <a:buNone/>
            </a:pPr>
            <a:endParaRPr/>
          </a:p>
        </p:txBody>
      </p:sp>
      <p:pic>
        <p:nvPicPr>
          <p:cNvPr id="63" name="Google Shape;63;p14"/>
          <p:cNvPicPr preferRelativeResize="0"/>
          <p:nvPr/>
        </p:nvPicPr>
        <p:blipFill>
          <a:blip r:embed="rId3">
            <a:alphaModFix/>
          </a:blip>
          <a:stretch>
            <a:fillRect/>
          </a:stretch>
        </p:blipFill>
        <p:spPr>
          <a:xfrm>
            <a:off x="5576851" y="2137525"/>
            <a:ext cx="3383250" cy="27688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body" idx="1"/>
          </p:nvPr>
        </p:nvSpPr>
        <p:spPr>
          <a:xfrm>
            <a:off x="272350" y="483875"/>
            <a:ext cx="8520600" cy="34164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sz="1650" b="1">
                <a:solidFill>
                  <a:srgbClr val="121212"/>
                </a:solidFill>
                <a:highlight>
                  <a:srgbClr val="FFFFFF"/>
                </a:highlight>
                <a:latin typeface="Montserrat"/>
                <a:ea typeface="Montserrat"/>
                <a:cs typeface="Montserrat"/>
                <a:sym typeface="Montserrat"/>
              </a:rPr>
              <a:t>How to prepare</a:t>
            </a:r>
            <a:endParaRPr sz="1650" b="1">
              <a:solidFill>
                <a:srgbClr val="121212"/>
              </a:solidFill>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650" b="1">
              <a:solidFill>
                <a:srgbClr val="121212"/>
              </a:solidFill>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A good way to prepare is to start early and build a daily routine practising the times tables. With regular practise you will learn all the questions and gain confidence. We suggest practising 10  minutes a day for optimal results.</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This can be split up throughout a day/evening.</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For example </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⅔ minutes in morning just after breakfast.</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4/5  minutes in car or walk home.</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4/5 minutes before dinner.</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endParaRPr sz="1200">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200">
              <a:highlight>
                <a:srgbClr val="FFFFFF"/>
              </a:highlight>
              <a:latin typeface="Montserrat"/>
              <a:ea typeface="Montserrat"/>
              <a:cs typeface="Montserrat"/>
              <a:sym typeface="Montserrat"/>
            </a:endParaRPr>
          </a:p>
          <a:p>
            <a:pPr marL="0" lvl="0" indent="0" algn="l" rtl="0">
              <a:spcBef>
                <a:spcPts val="0"/>
              </a:spcBef>
              <a:spcAft>
                <a:spcPts val="12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6"/>
          <p:cNvSpPr txBox="1">
            <a:spLocks noGrp="1"/>
          </p:cNvSpPr>
          <p:nvPr>
            <p:ph type="body" idx="1"/>
          </p:nvPr>
        </p:nvSpPr>
        <p:spPr>
          <a:xfrm>
            <a:off x="203525" y="208575"/>
            <a:ext cx="8520600" cy="34164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Clr>
                <a:schemeClr val="dk1"/>
              </a:buClr>
              <a:buSzPts val="1100"/>
              <a:buFont typeface="Arial"/>
              <a:buNone/>
            </a:pPr>
            <a:r>
              <a:rPr lang="en" sz="1650" b="1">
                <a:solidFill>
                  <a:srgbClr val="121212"/>
                </a:solidFill>
                <a:highlight>
                  <a:srgbClr val="FFFFFF"/>
                </a:highlight>
                <a:latin typeface="Montserrat"/>
                <a:ea typeface="Montserrat"/>
                <a:cs typeface="Montserrat"/>
                <a:sym typeface="Montserrat"/>
              </a:rPr>
              <a:t>The 4-step plan</a:t>
            </a:r>
            <a:endParaRPr sz="1650" b="1">
              <a:solidFill>
                <a:srgbClr val="121212"/>
              </a:solidFill>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a:highlight>
                  <a:srgbClr val="FFFFFF"/>
                </a:highlight>
                <a:latin typeface="Montserrat"/>
                <a:ea typeface="Montserrat"/>
                <a:cs typeface="Montserrat"/>
                <a:sym typeface="Montserrat"/>
              </a:rPr>
              <a:t>Learn the times tables with the 5-step plan. We developed an innovative five step plan to help pupils learn the times tables in an effective and efficient way. This method has been tested at several schools and is recommended by teachers.</a:t>
            </a:r>
            <a:br>
              <a:rPr lang="en" sz="1200">
                <a:highlight>
                  <a:srgbClr val="FFFFFF"/>
                </a:highlight>
                <a:latin typeface="Montserrat"/>
                <a:ea typeface="Montserrat"/>
                <a:cs typeface="Montserrat"/>
                <a:sym typeface="Montserrat"/>
              </a:rPr>
            </a:br>
            <a:r>
              <a:rPr lang="en" sz="1200">
                <a:highlight>
                  <a:srgbClr val="FFFFFF"/>
                </a:highlight>
                <a:latin typeface="Montserrat"/>
                <a:ea typeface="Montserrat"/>
                <a:cs typeface="Montserrat"/>
                <a:sym typeface="Montserrat"/>
              </a:rPr>
              <a:t>The steps are:</a:t>
            </a:r>
            <a:endParaRPr sz="1200">
              <a:highlight>
                <a:srgbClr val="FFFFFF"/>
              </a:highlight>
              <a:latin typeface="Montserrat"/>
              <a:ea typeface="Montserrat"/>
              <a:cs typeface="Montserrat"/>
              <a:sym typeface="Montserrat"/>
            </a:endParaRPr>
          </a:p>
          <a:p>
            <a:pPr marL="457200" lvl="0" indent="-228600" algn="l" rtl="0">
              <a:spcBef>
                <a:spcPts val="0"/>
              </a:spcBef>
              <a:spcAft>
                <a:spcPts val="0"/>
              </a:spcAft>
              <a:buClr>
                <a:schemeClr val="dk1"/>
              </a:buClr>
              <a:buSzPts val="1200"/>
              <a:buFont typeface="Montserrat"/>
              <a:buNone/>
            </a:pPr>
            <a:r>
              <a:rPr lang="en" sz="1200">
                <a:solidFill>
                  <a:schemeClr val="dk1"/>
                </a:solidFill>
                <a:highlight>
                  <a:srgbClr val="FFFFFF"/>
                </a:highlight>
                <a:latin typeface="Montserrat"/>
                <a:ea typeface="Montserrat"/>
                <a:cs typeface="Montserrat"/>
                <a:sym typeface="Montserrat"/>
              </a:rPr>
              <a:t>Step 1: View, read aloud and repeat. To get familiar with the table.</a:t>
            </a:r>
            <a:endParaRPr sz="1200">
              <a:solidFill>
                <a:schemeClr val="dk1"/>
              </a:solidFill>
              <a:highlight>
                <a:srgbClr val="FFFFFF"/>
              </a:highlight>
              <a:latin typeface="Montserrat"/>
              <a:ea typeface="Montserrat"/>
              <a:cs typeface="Montserrat"/>
              <a:sym typeface="Montserrat"/>
            </a:endParaRPr>
          </a:p>
          <a:p>
            <a:pPr marL="457200" lvl="0" indent="-228600" algn="l" rtl="0">
              <a:spcBef>
                <a:spcPts val="0"/>
              </a:spcBef>
              <a:spcAft>
                <a:spcPts val="0"/>
              </a:spcAft>
              <a:buClr>
                <a:schemeClr val="dk1"/>
              </a:buClr>
              <a:buSzPts val="1200"/>
              <a:buFont typeface="Montserrat"/>
              <a:buNone/>
            </a:pPr>
            <a:r>
              <a:rPr lang="en" sz="1200">
                <a:solidFill>
                  <a:schemeClr val="dk1"/>
                </a:solidFill>
                <a:highlight>
                  <a:srgbClr val="FFFFFF"/>
                </a:highlight>
                <a:latin typeface="Montserrat"/>
                <a:ea typeface="Montserrat"/>
                <a:cs typeface="Montserrat"/>
                <a:sym typeface="Montserrat"/>
              </a:rPr>
              <a:t>Step 2: Fill in your times tables answers in sequence and check if you got them all right.</a:t>
            </a:r>
            <a:endParaRPr sz="1200">
              <a:solidFill>
                <a:schemeClr val="dk1"/>
              </a:solidFill>
              <a:highlight>
                <a:srgbClr val="FFFFFF"/>
              </a:highlight>
              <a:latin typeface="Montserrat"/>
              <a:ea typeface="Montserrat"/>
              <a:cs typeface="Montserrat"/>
              <a:sym typeface="Montserrat"/>
            </a:endParaRPr>
          </a:p>
          <a:p>
            <a:pPr marL="457200" lvl="0" indent="-228600" algn="l" rtl="0">
              <a:spcBef>
                <a:spcPts val="0"/>
              </a:spcBef>
              <a:spcAft>
                <a:spcPts val="0"/>
              </a:spcAft>
              <a:buClr>
                <a:schemeClr val="dk1"/>
              </a:buClr>
              <a:buSzPts val="1200"/>
              <a:buFont typeface="Montserrat"/>
              <a:buNone/>
            </a:pPr>
            <a:r>
              <a:rPr lang="en" sz="1200">
                <a:solidFill>
                  <a:schemeClr val="dk1"/>
                </a:solidFill>
                <a:highlight>
                  <a:srgbClr val="FFFFFF"/>
                </a:highlight>
                <a:latin typeface="Montserrat"/>
                <a:ea typeface="Montserrat"/>
                <a:cs typeface="Montserrat"/>
                <a:sym typeface="Montserrat"/>
              </a:rPr>
              <a:t>Step 3: Fill in your answers for the mixed questions and check if you got them all right.</a:t>
            </a:r>
            <a:endParaRPr sz="1200">
              <a:solidFill>
                <a:schemeClr val="dk1"/>
              </a:solidFill>
              <a:highlight>
                <a:srgbClr val="FFFFFF"/>
              </a:highlight>
              <a:latin typeface="Montserrat"/>
              <a:ea typeface="Montserrat"/>
              <a:cs typeface="Montserrat"/>
              <a:sym typeface="Montserrat"/>
            </a:endParaRPr>
          </a:p>
          <a:p>
            <a:pPr marL="457200" lvl="0" indent="-228600" algn="l" rtl="0">
              <a:spcBef>
                <a:spcPts val="0"/>
              </a:spcBef>
              <a:spcAft>
                <a:spcPts val="0"/>
              </a:spcAft>
              <a:buClr>
                <a:schemeClr val="dk1"/>
              </a:buClr>
              <a:buSzPts val="1200"/>
              <a:buFont typeface="Montserrat"/>
              <a:buNone/>
            </a:pPr>
            <a:r>
              <a:rPr lang="en" sz="1200">
                <a:solidFill>
                  <a:schemeClr val="dk1"/>
                </a:solidFill>
                <a:highlight>
                  <a:srgbClr val="FFFFFF"/>
                </a:highlight>
                <a:latin typeface="Montserrat"/>
                <a:ea typeface="Montserrat"/>
                <a:cs typeface="Montserrat"/>
                <a:sym typeface="Montserrat"/>
              </a:rPr>
              <a:t>Step 4: Multiple choice questions will help you to improve by looking at the questions in a different way.</a:t>
            </a:r>
            <a:endParaRPr sz="1200">
              <a:solidFill>
                <a:schemeClr val="dk1"/>
              </a:solidFill>
              <a:highlight>
                <a:srgbClr val="FFFFFF"/>
              </a:highlight>
              <a:latin typeface="Montserrat"/>
              <a:ea typeface="Montserrat"/>
              <a:cs typeface="Montserrat"/>
              <a:sym typeface="Montserrat"/>
            </a:endParaRPr>
          </a:p>
          <a:p>
            <a:pPr marL="457200" lvl="0" indent="-228600" algn="l" rtl="0">
              <a:spcBef>
                <a:spcPts val="0"/>
              </a:spcBef>
              <a:spcAft>
                <a:spcPts val="0"/>
              </a:spcAft>
              <a:buClr>
                <a:schemeClr val="dk1"/>
              </a:buClr>
              <a:buSzPts val="1200"/>
              <a:buFont typeface="Montserrat"/>
              <a:buNone/>
            </a:pPr>
            <a:r>
              <a:rPr lang="en" sz="1200">
                <a:solidFill>
                  <a:schemeClr val="dk1"/>
                </a:solidFill>
                <a:highlight>
                  <a:srgbClr val="FFFFFF"/>
                </a:highlight>
                <a:latin typeface="Montserrat"/>
                <a:ea typeface="Montserrat"/>
                <a:cs typeface="Montserrat"/>
                <a:sym typeface="Montserrat"/>
              </a:rPr>
              <a:t>.</a:t>
            </a:r>
            <a:endParaRPr sz="1200">
              <a:solidFill>
                <a:schemeClr val="dk1"/>
              </a:solidFill>
              <a:highlight>
                <a:srgbClr val="FFFFFF"/>
              </a:highlight>
              <a:latin typeface="Montserrat"/>
              <a:ea typeface="Montserrat"/>
              <a:cs typeface="Montserrat"/>
              <a:sym typeface="Montserrat"/>
            </a:endParaRPr>
          </a:p>
          <a:p>
            <a:pPr marL="0" lvl="0" indent="0" algn="l" rtl="0">
              <a:spcBef>
                <a:spcPts val="0"/>
              </a:spcBef>
              <a:spcAft>
                <a:spcPts val="0"/>
              </a:spcAft>
              <a:buNone/>
            </a:pP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You may not want to complete all five steps in one sitting.</a:t>
            </a:r>
            <a:endParaRPr sz="1200">
              <a:highlight>
                <a:srgbClr val="FFFFFF"/>
              </a:highlight>
              <a:latin typeface="Montserrat"/>
              <a:ea typeface="Montserrat"/>
              <a:cs typeface="Montserrat"/>
              <a:sym typeface="Montserrat"/>
            </a:endParaRPr>
          </a:p>
          <a:p>
            <a:pPr marL="0" lvl="0" indent="0" algn="l" rtl="0">
              <a:spcBef>
                <a:spcPts val="0"/>
              </a:spcBef>
              <a:spcAft>
                <a:spcPts val="0"/>
              </a:spcAft>
              <a:buNone/>
            </a:pPr>
            <a:r>
              <a:rPr lang="en" sz="1200">
                <a:highlight>
                  <a:srgbClr val="FFFFFF"/>
                </a:highlight>
                <a:latin typeface="Montserrat"/>
                <a:ea typeface="Montserrat"/>
                <a:cs typeface="Montserrat"/>
                <a:sym typeface="Montserrat"/>
              </a:rPr>
              <a:t>If your child is unfamiliar with a particular times table, they may need to focus on steps one and two.</a:t>
            </a:r>
            <a:endParaRPr sz="1200">
              <a:highlight>
                <a:srgbClr val="FFFFFF"/>
              </a:highlight>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a:highlight>
                  <a:srgbClr val="FFFFFF"/>
                </a:highlight>
                <a:latin typeface="Montserrat"/>
                <a:ea typeface="Montserrat"/>
                <a:cs typeface="Montserrat"/>
                <a:sym typeface="Montserrat"/>
              </a:rPr>
              <a:t>These steps can be used online with websites such as TTRS or on paper.</a:t>
            </a:r>
            <a:endParaRPr sz="1200">
              <a:highlight>
                <a:srgbClr val="FFFFFF"/>
              </a:highlight>
              <a:latin typeface="Montserrat"/>
              <a:ea typeface="Montserrat"/>
              <a:cs typeface="Montserrat"/>
              <a:sym typeface="Montserrat"/>
            </a:endParaRPr>
          </a:p>
          <a:p>
            <a:pPr marL="0" lvl="0" indent="0" algn="l" rtl="0">
              <a:spcBef>
                <a:spcPts val="0"/>
              </a:spcBef>
              <a:spcAft>
                <a:spcPts val="1200"/>
              </a:spcAft>
              <a:buNone/>
            </a:pPr>
            <a:endParaRPr/>
          </a:p>
        </p:txBody>
      </p:sp>
      <p:pic>
        <p:nvPicPr>
          <p:cNvPr id="74" name="Google Shape;74;p16"/>
          <p:cNvPicPr preferRelativeResize="0"/>
          <p:nvPr/>
        </p:nvPicPr>
        <p:blipFill>
          <a:blip r:embed="rId3">
            <a:alphaModFix/>
          </a:blip>
          <a:stretch>
            <a:fillRect/>
          </a:stretch>
        </p:blipFill>
        <p:spPr>
          <a:xfrm>
            <a:off x="3793125" y="3150274"/>
            <a:ext cx="1798675" cy="1793375"/>
          </a:xfrm>
          <a:prstGeom prst="rect">
            <a:avLst/>
          </a:prstGeom>
          <a:noFill/>
          <a:ln>
            <a:noFill/>
          </a:ln>
        </p:spPr>
      </p:pic>
      <p:pic>
        <p:nvPicPr>
          <p:cNvPr id="75" name="Google Shape;75;p16"/>
          <p:cNvPicPr preferRelativeResize="0"/>
          <p:nvPr/>
        </p:nvPicPr>
        <p:blipFill>
          <a:blip r:embed="rId4">
            <a:alphaModFix/>
          </a:blip>
          <a:stretch>
            <a:fillRect/>
          </a:stretch>
        </p:blipFill>
        <p:spPr>
          <a:xfrm>
            <a:off x="6297275" y="3051945"/>
            <a:ext cx="2426850" cy="19900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When is the check?</a:t>
            </a:r>
            <a:endParaRPr/>
          </a:p>
        </p:txBody>
      </p:sp>
      <p:sp>
        <p:nvSpPr>
          <p:cNvPr id="81" name="Google Shape;81;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31579"/>
              </a:lnSpc>
              <a:spcBef>
                <a:spcPts val="1500"/>
              </a:spcBef>
              <a:spcAft>
                <a:spcPts val="0"/>
              </a:spcAft>
              <a:buClr>
                <a:schemeClr val="dk1"/>
              </a:buClr>
              <a:buSzPts val="1100"/>
              <a:buFont typeface="Arial"/>
              <a:buNone/>
            </a:pPr>
            <a:r>
              <a:rPr lang="en" sz="1400">
                <a:solidFill>
                  <a:srgbClr val="0B0C0C"/>
                </a:solidFill>
                <a:highlight>
                  <a:srgbClr val="FFFFFF"/>
                </a:highlight>
              </a:rPr>
              <a:t>In 2025, schools must administer the MTC to all eligible year 4 pupils between Monday 2 June and Friday 13 June.</a:t>
            </a:r>
            <a:endParaRPr sz="1400">
              <a:solidFill>
                <a:srgbClr val="0B0C0C"/>
              </a:solidFill>
              <a:highlight>
                <a:srgbClr val="FFFFFF"/>
              </a:highlight>
            </a:endParaRPr>
          </a:p>
          <a:p>
            <a:pPr marL="0" lvl="0" indent="0" algn="l" rtl="0">
              <a:lnSpc>
                <a:spcPct val="131579"/>
              </a:lnSpc>
              <a:spcBef>
                <a:spcPts val="1500"/>
              </a:spcBef>
              <a:spcAft>
                <a:spcPts val="0"/>
              </a:spcAft>
              <a:buNone/>
            </a:pPr>
            <a:r>
              <a:rPr lang="en" sz="1400">
                <a:solidFill>
                  <a:srgbClr val="0B0C0C"/>
                </a:solidFill>
                <a:highlight>
                  <a:srgbClr val="FFFFFF"/>
                </a:highlight>
              </a:rPr>
              <a:t>Schools can use the following week, Monday 16 June to Friday 20 June, to administer the check to any pupils who were absent during the first 2 weeks or in case of any delays to the administration of the check due to technical difficulties.</a:t>
            </a:r>
            <a:endParaRPr sz="1400">
              <a:solidFill>
                <a:srgbClr val="0B0C0C"/>
              </a:solidFill>
              <a:highlight>
                <a:srgbClr val="FFFFFF"/>
              </a:highlight>
            </a:endParaRPr>
          </a:p>
          <a:p>
            <a:pPr marL="0" lvl="0" indent="0" algn="l" rtl="0">
              <a:lnSpc>
                <a:spcPct val="131579"/>
              </a:lnSpc>
              <a:spcBef>
                <a:spcPts val="1500"/>
              </a:spcBef>
              <a:spcAft>
                <a:spcPts val="0"/>
              </a:spcAft>
              <a:buNone/>
            </a:pPr>
            <a:endParaRPr sz="1400">
              <a:solidFill>
                <a:srgbClr val="0B0C0C"/>
              </a:solidFill>
              <a:highlight>
                <a:srgbClr val="FFFFFF"/>
              </a:highlight>
            </a:endParaRPr>
          </a:p>
          <a:p>
            <a:pPr marL="0" lvl="0" indent="0" algn="l" rtl="0">
              <a:lnSpc>
                <a:spcPct val="131579"/>
              </a:lnSpc>
              <a:spcBef>
                <a:spcPts val="1500"/>
              </a:spcBef>
              <a:spcAft>
                <a:spcPts val="0"/>
              </a:spcAft>
              <a:buClr>
                <a:schemeClr val="dk1"/>
              </a:buClr>
              <a:buSzPts val="1100"/>
              <a:buFont typeface="Arial"/>
              <a:buNone/>
            </a:pPr>
            <a:r>
              <a:rPr lang="en" sz="1400">
                <a:solidFill>
                  <a:srgbClr val="0B0C0C"/>
                </a:solidFill>
                <a:highlight>
                  <a:srgbClr val="FFFFFF"/>
                </a:highlight>
              </a:rPr>
              <a:t>We will able to do official practice tests from the last week in april, however pupils should have a good knowledge of times tables before then.</a:t>
            </a:r>
            <a:endParaRPr sz="1400">
              <a:solidFill>
                <a:srgbClr val="0B0C0C"/>
              </a:solidFill>
              <a:highlight>
                <a:srgbClr val="FFFFFF"/>
              </a:highlight>
            </a:endParaRPr>
          </a:p>
          <a:p>
            <a:pPr marL="0" lvl="0" indent="0" algn="l" rtl="0">
              <a:spcBef>
                <a:spcPts val="1500"/>
              </a:spcBef>
              <a:spcAft>
                <a:spcPts val="120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Useful websites</a:t>
            </a:r>
            <a:endParaRPr/>
          </a:p>
        </p:txBody>
      </p:sp>
      <p:sp>
        <p:nvSpPr>
          <p:cNvPr id="87" name="Google Shape;87;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u="sng">
                <a:solidFill>
                  <a:schemeClr val="hlink"/>
                </a:solidFill>
                <a:hlinkClick r:id="rId3"/>
              </a:rPr>
              <a:t>https://mathsframe.co.uk/en/resources/resource/477/Multiplication-Tables-Check</a:t>
            </a:r>
            <a:r>
              <a:rPr lang="en"/>
              <a:t> </a:t>
            </a:r>
            <a:endParaRPr/>
          </a:p>
          <a:p>
            <a:pPr marL="0" lvl="0" indent="0" algn="l" rtl="0">
              <a:spcBef>
                <a:spcPts val="1200"/>
              </a:spcBef>
              <a:spcAft>
                <a:spcPts val="0"/>
              </a:spcAft>
              <a:buNone/>
            </a:pPr>
            <a:endParaRPr/>
          </a:p>
          <a:p>
            <a:pPr marL="0" lvl="0" indent="0" algn="l" rtl="0">
              <a:spcBef>
                <a:spcPts val="1200"/>
              </a:spcBef>
              <a:spcAft>
                <a:spcPts val="0"/>
              </a:spcAft>
              <a:buNone/>
            </a:pPr>
            <a:r>
              <a:rPr lang="en" u="sng">
                <a:solidFill>
                  <a:schemeClr val="hlink"/>
                </a:solidFill>
                <a:hlinkClick r:id="rId4"/>
              </a:rPr>
              <a:t>https://www.timestables.co.uk/multiplication-tables-check/</a:t>
            </a:r>
            <a:r>
              <a:rPr lang="en"/>
              <a:t> </a:t>
            </a:r>
            <a:endParaRPr/>
          </a:p>
          <a:p>
            <a:pPr marL="0" lvl="0" indent="0" algn="l" rtl="0">
              <a:spcBef>
                <a:spcPts val="1200"/>
              </a:spcBef>
              <a:spcAft>
                <a:spcPts val="1200"/>
              </a:spcAft>
              <a:buNone/>
            </a:pPr>
            <a:r>
              <a:rPr lang="en" u="sng">
                <a:solidFill>
                  <a:schemeClr val="hlink"/>
                </a:solidFill>
                <a:hlinkClick r:id="rId5"/>
              </a:rPr>
              <a:t>https://ttrockstars.com/#:~:text=Times%20Tables%20Rock%20Stars%20is,recall%20in%20multiplication%20and%20division</a:t>
            </a:r>
            <a:r>
              <a:rPr lang="en"/>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93" name="Google Shape;93;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94" name="Google Shape;94;p19" descr="In this video, Twinkl Teacher Rose explains all about the Year for Multiplication Tables Check: https://www.twinkl.co.uk/l/19dqnm&#10;&#10;This Wiki explains everything you need to know about the check and how you can help your child. &#10;&#10;0:00 Introduction&#10;0:14 Who will take the MTC&#10;0:27 What is being tested &#10;0:59 How many questions are there&#10;1:09 How long is the check &#10;1:39 Resources to help your child" title="Multiplication Tables Check for Year 4">
            <a:hlinkClick r:id="rId3"/>
          </p:cNvPr>
          <p:cNvPicPr preferRelativeResize="0"/>
          <p:nvPr/>
        </p:nvPicPr>
        <p:blipFill>
          <a:blip r:embed="rId4">
            <a:alphaModFix/>
          </a:blip>
          <a:stretch>
            <a:fillRect/>
          </a:stretch>
        </p:blipFill>
        <p:spPr>
          <a:xfrm>
            <a:off x="237425" y="254100"/>
            <a:ext cx="8205850" cy="4615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fade">
                                      <p:cBhvr>
                                        <p:cTn id="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663</Words>
  <Application>Microsoft Office PowerPoint</Application>
  <PresentationFormat>On-screen Show (16:9)</PresentationFormat>
  <Paragraphs>41</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Montserrat</vt:lpstr>
      <vt:lpstr>Simple Light</vt:lpstr>
      <vt:lpstr>PowerPoint Presentation</vt:lpstr>
      <vt:lpstr>PowerPoint Presentation</vt:lpstr>
      <vt:lpstr>PowerPoint Presentation</vt:lpstr>
      <vt:lpstr>PowerPoint Presentation</vt:lpstr>
      <vt:lpstr>When is the check?</vt:lpstr>
      <vt:lpstr>Useful websites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Jordan Carlton</cp:lastModifiedBy>
  <cp:revision>1</cp:revision>
  <dcterms:modified xsi:type="dcterms:W3CDTF">2024-11-27T09:41:52Z</dcterms:modified>
</cp:coreProperties>
</file>