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6"/>
  </p:notesMasterIdLst>
  <p:sldIdLst>
    <p:sldId id="256" r:id="rId2"/>
    <p:sldId id="289" r:id="rId3"/>
    <p:sldId id="287" r:id="rId4"/>
    <p:sldId id="260" r:id="rId5"/>
    <p:sldId id="261" r:id="rId6"/>
    <p:sldId id="262" r:id="rId7"/>
    <p:sldId id="263" r:id="rId8"/>
    <p:sldId id="264" r:id="rId9"/>
    <p:sldId id="265" r:id="rId10"/>
    <p:sldId id="266" r:id="rId11"/>
    <p:sldId id="267" r:id="rId12"/>
    <p:sldId id="268" r:id="rId13"/>
    <p:sldId id="269" r:id="rId14"/>
    <p:sldId id="270" r:id="rId15"/>
    <p:sldId id="272" r:id="rId16"/>
    <p:sldId id="273" r:id="rId17"/>
    <p:sldId id="274" r:id="rId18"/>
    <p:sldId id="275" r:id="rId19"/>
    <p:sldId id="276" r:id="rId20"/>
    <p:sldId id="277" r:id="rId21"/>
    <p:sldId id="278" r:id="rId22"/>
    <p:sldId id="279" r:id="rId23"/>
    <p:sldId id="280" r:id="rId24"/>
    <p:sldId id="281" r:id="rId25"/>
    <p:sldId id="290" r:id="rId26"/>
    <p:sldId id="282" r:id="rId27"/>
    <p:sldId id="283" r:id="rId28"/>
    <p:sldId id="284" r:id="rId29"/>
    <p:sldId id="285" r:id="rId30"/>
    <p:sldId id="286" r:id="rId31"/>
    <p:sldId id="292" r:id="rId32"/>
    <p:sldId id="291" r:id="rId33"/>
    <p:sldId id="293" r:id="rId34"/>
    <p:sldId id="294" r:id="rId35"/>
  </p:sldIdLst>
  <p:sldSz cx="9144000" cy="5143500" type="screen16x9"/>
  <p:notesSz cx="6858000" cy="9144000"/>
  <p:embeddedFontLst>
    <p:embeddedFont>
      <p:font typeface="Calibri" panose="020F0502020204030204" pitchFamily="34" charset="0"/>
      <p:regular r:id="rId37"/>
      <p:bold r:id="rId38"/>
      <p:italic r:id="rId39"/>
      <p:boldItalic r:id="rId40"/>
    </p:embeddedFont>
    <p:embeddedFont>
      <p:font typeface="Cambria Math" panose="02040503050406030204" pitchFamily="18" charset="0"/>
      <p:regular r:id="rId41"/>
    </p:embeddedFont>
    <p:embeddedFont>
      <p:font typeface="Nunito" pitchFamily="2" charset="0"/>
      <p:regular r:id="rId42"/>
      <p:bold r:id="rId43"/>
      <p:italic r:id="rId44"/>
      <p:boldItalic r:id="rId45"/>
    </p:embeddedFont>
    <p:embeddedFont>
      <p:font typeface="Nunito Sans SemiBold" pitchFamily="2"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94" autoAdjust="0"/>
  </p:normalViewPr>
  <p:slideViewPr>
    <p:cSldViewPr snapToGrid="0">
      <p:cViewPr varScale="1">
        <p:scale>
          <a:sx n="95" d="100"/>
          <a:sy n="95" d="100"/>
        </p:scale>
        <p:origin x="109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03737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263025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0935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0051488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84903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168350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220.png"/><Relationship Id="rId3" Type="http://schemas.openxmlformats.org/officeDocument/2006/relationships/image" Target="../media/image20.png"/><Relationship Id="rId7"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3173509"/>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2027</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 Presentation for Parents, Carers &amp; Guardians</a:t>
            </a:r>
            <a:endParaRPr sz="3800" dirty="0">
              <a:solidFill>
                <a:schemeClr val="bg1"/>
              </a:solidFill>
              <a:latin typeface="+mj-lt"/>
              <a:ea typeface="Nunito Sans Light"/>
              <a:cs typeface="Nunito Sans Light"/>
              <a:sym typeface="Nunito Sans Light"/>
            </a:endParaRPr>
          </a:p>
        </p:txBody>
      </p:sp>
      <p:pic>
        <p:nvPicPr>
          <p:cNvPr id="3" name="Picture 2">
            <a:extLst>
              <a:ext uri="{FF2B5EF4-FFF2-40B4-BE49-F238E27FC236}">
                <a16:creationId xmlns:a16="http://schemas.microsoft.com/office/drawing/2014/main" id="{595E5E9B-653C-43D6-BA02-AFFF8A128441}"/>
              </a:ext>
            </a:extLst>
          </p:cNvPr>
          <p:cNvPicPr>
            <a:picLocks noChangeAspect="1"/>
          </p:cNvPicPr>
          <p:nvPr/>
        </p:nvPicPr>
        <p:blipFill>
          <a:blip r:embed="rId3"/>
          <a:stretch>
            <a:fillRect/>
          </a:stretch>
        </p:blipFill>
        <p:spPr>
          <a:xfrm>
            <a:off x="3771920" y="1000321"/>
            <a:ext cx="1523810" cy="15714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Attendance</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pic>
        <p:nvPicPr>
          <p:cNvPr id="1026" name="Picture 2" descr="Attendance Why important for web">
            <a:extLst>
              <a:ext uri="{FF2B5EF4-FFF2-40B4-BE49-F238E27FC236}">
                <a16:creationId xmlns:a16="http://schemas.microsoft.com/office/drawing/2014/main" id="{956497BC-0D17-4F7D-B9DF-17EF74B1B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850" y="1399170"/>
            <a:ext cx="4169695" cy="23451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ttendance - Every minute counts for web">
            <a:extLst>
              <a:ext uri="{FF2B5EF4-FFF2-40B4-BE49-F238E27FC236}">
                <a16:creationId xmlns:a16="http://schemas.microsoft.com/office/drawing/2014/main" id="{BAAF4DA6-836E-40A1-BEFC-ACD5E3DE33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216030"/>
            <a:ext cx="4043115" cy="2273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44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10</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13</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10</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10</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12</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12</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13</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21893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271327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10</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11</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12</a:t>
            </a:r>
            <a:r>
              <a:rPr lang="en-GB" baseline="30000" dirty="0"/>
              <a:t>th</a:t>
            </a:r>
            <a:r>
              <a:rPr lang="en-GB" dirty="0"/>
              <a:t> May and Thursday 13</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12</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13</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What we are doing to support</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endParaRPr lang="en-GB" dirty="0"/>
          </a:p>
          <a:p>
            <a:r>
              <a:rPr lang="en-GB" dirty="0"/>
              <a:t>After-school booster groups</a:t>
            </a:r>
          </a:p>
          <a:p>
            <a:r>
              <a:rPr lang="en-GB" dirty="0"/>
              <a:t>In-school booster groups </a:t>
            </a:r>
          </a:p>
          <a:p>
            <a:r>
              <a:rPr lang="en-GB" dirty="0"/>
              <a:t>Mind the gap </a:t>
            </a:r>
          </a:p>
          <a:p>
            <a:r>
              <a:rPr lang="en-GB" dirty="0"/>
              <a:t>Intermittent homework / revision</a:t>
            </a:r>
          </a:p>
          <a:p>
            <a:r>
              <a:rPr lang="en-GB" dirty="0"/>
              <a:t>Regular testing (to take away the fear of tests)</a:t>
            </a:r>
          </a:p>
          <a:p>
            <a:r>
              <a:rPr lang="en-GB" dirty="0"/>
              <a:t>Continuous gap analysis and gap filling </a:t>
            </a:r>
          </a:p>
          <a:p>
            <a:r>
              <a:rPr lang="en-GB" dirty="0"/>
              <a:t>Providing support and extra challenge during lessons </a:t>
            </a:r>
          </a:p>
          <a:p>
            <a:r>
              <a:rPr lang="en-GB" dirty="0"/>
              <a:t>CGP revision books</a:t>
            </a:r>
          </a:p>
          <a:p>
            <a:r>
              <a:rPr lang="en-GB" dirty="0"/>
              <a:t>Online revision games and websites</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60164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3549070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1643563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SATs Week at Lubbins Park</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Tests will be completed in the hall. Some children may complete their test in a separate area or room if they have a particular need to be away from distraction. </a:t>
            </a:r>
          </a:p>
          <a:p>
            <a:r>
              <a:rPr lang="en-GB" dirty="0"/>
              <a:t>Breakfast club will be open to all:</a:t>
            </a:r>
          </a:p>
          <a:p>
            <a:pPr>
              <a:buFontTx/>
              <a:buChar char="-"/>
            </a:pPr>
            <a:r>
              <a:rPr lang="en-GB" dirty="0"/>
              <a:t>Opens at 8:15am Monday – Thursday</a:t>
            </a:r>
          </a:p>
          <a:p>
            <a:pPr>
              <a:buFontTx/>
              <a:buChar char="-"/>
            </a:pPr>
            <a:r>
              <a:rPr lang="en-GB" dirty="0"/>
              <a:t> Free breakfast of cereals, toast, croissants and fruit (or they can bring their own)</a:t>
            </a:r>
          </a:p>
          <a:p>
            <a:pPr>
              <a:buFontTx/>
              <a:buChar char="-"/>
            </a:pPr>
            <a:r>
              <a:rPr lang="en-GB" dirty="0"/>
              <a:t>Allows children to have time to relax before their tests</a:t>
            </a:r>
          </a:p>
          <a:p>
            <a:pPr>
              <a:buFontTx/>
              <a:buChar char="-"/>
            </a:pPr>
            <a:r>
              <a:rPr lang="en-GB" dirty="0"/>
              <a:t>Allows teachers to get the children registered early</a:t>
            </a:r>
          </a:p>
          <a:p>
            <a:pPr>
              <a:buFont typeface="Arial" panose="020B0604020202020204" pitchFamily="34" charset="0"/>
              <a:buChar char="•"/>
            </a:pPr>
            <a:r>
              <a:rPr lang="en-GB" dirty="0"/>
              <a:t>Afternoon activities will be kept light to allow children time to decompress and de-stress. Opportunities will be given to go over key concepts for the next day’s test if the children want to.</a:t>
            </a:r>
          </a:p>
          <a:p>
            <a:pPr>
              <a:buFont typeface="Arial" panose="020B0604020202020204" pitchFamily="34" charset="0"/>
              <a:buChar char="•"/>
            </a:pPr>
            <a:r>
              <a:rPr lang="en-GB" dirty="0"/>
              <a:t>Post-SATs activities. After SATs week, the children will have lots of celebratory activities including a test-paper snowball fight, a water fight and rehearsing for their year 6 production. </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31</a:t>
            </a:fld>
            <a:endParaRPr lang="en"/>
          </a:p>
        </p:txBody>
      </p:sp>
    </p:spTree>
    <p:extLst>
      <p:ext uri="{BB962C8B-B14F-4D97-AF65-F5344CB8AC3E}">
        <p14:creationId xmlns:p14="http://schemas.microsoft.com/office/powerpoint/2010/main" val="3501003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86684"/>
            <a:ext cx="8520600" cy="4482192"/>
          </a:xfrm>
        </p:spPr>
        <p:txBody>
          <a:bodyPr>
            <a:noAutofit/>
          </a:bodyPr>
          <a:lstStyle/>
          <a:p>
            <a:pPr marL="92964" indent="-92964" algn="ctr" defTabSz="278892">
              <a:lnSpc>
                <a:spcPts val="6100"/>
              </a:lnSpc>
              <a:buClrTx/>
              <a:buSzTx/>
              <a:buFontTx/>
              <a:buNone/>
              <a:defRPr sz="2684" u="sng">
                <a:latin typeface="Calibri"/>
                <a:ea typeface="Calibri"/>
                <a:cs typeface="Calibri"/>
                <a:sym typeface="Calibri"/>
              </a:defRPr>
            </a:pPr>
            <a:r>
              <a:rPr lang="en-GB" sz="2400" dirty="0"/>
              <a:t>Any questions? </a:t>
            </a:r>
            <a:endParaRPr lang="en-GB" sz="100" u="none" dirty="0">
              <a:latin typeface="Times Roman"/>
              <a:ea typeface="Times Roman"/>
              <a:cs typeface="Times Roman"/>
              <a:sym typeface="Times Roman"/>
            </a:endParaRPr>
          </a:p>
          <a:p>
            <a:pPr marL="0" indent="0" defTabSz="278892">
              <a:lnSpc>
                <a:spcPct val="100000"/>
              </a:lnSpc>
              <a:buClrTx/>
              <a:buSzTx/>
              <a:buFontTx/>
              <a:buNone/>
              <a:defRPr sz="732">
                <a:latin typeface="Times Roman"/>
                <a:ea typeface="Times Roman"/>
                <a:cs typeface="Times Roman"/>
                <a:sym typeface="Times Roman"/>
              </a:defRPr>
            </a:pPr>
            <a:endParaRPr lang="en-GB" sz="100" u="none" dirty="0">
              <a:latin typeface="Times Roman"/>
              <a:ea typeface="Times Roman"/>
              <a:cs typeface="Times Roman"/>
              <a:sym typeface="Times Roman"/>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32</a:t>
            </a:fld>
            <a:endParaRPr lang="en"/>
          </a:p>
        </p:txBody>
      </p:sp>
    </p:spTree>
    <p:extLst>
      <p:ext uri="{BB962C8B-B14F-4D97-AF65-F5344CB8AC3E}">
        <p14:creationId xmlns:p14="http://schemas.microsoft.com/office/powerpoint/2010/main" val="3467026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86684"/>
            <a:ext cx="8520600" cy="4482192"/>
          </a:xfrm>
        </p:spPr>
        <p:txBody>
          <a:bodyPr>
            <a:noAutofit/>
          </a:bodyPr>
          <a:lstStyle/>
          <a:p>
            <a:pPr marL="92964" indent="-92964" algn="ctr" defTabSz="278892">
              <a:lnSpc>
                <a:spcPts val="6100"/>
              </a:lnSpc>
              <a:buClrTx/>
              <a:buSzTx/>
              <a:buFontTx/>
              <a:buNone/>
              <a:defRPr sz="2684" u="sng">
                <a:latin typeface="Calibri"/>
                <a:ea typeface="Calibri"/>
                <a:cs typeface="Calibri"/>
                <a:sym typeface="Calibri"/>
              </a:defRPr>
            </a:pPr>
            <a:r>
              <a:rPr lang="en-GB" sz="2400" dirty="0"/>
              <a:t>Are you smarter than a 10 (or 11) year old?</a:t>
            </a:r>
            <a:endParaRPr lang="en-GB" sz="100" u="none" dirty="0">
              <a:latin typeface="Times Roman"/>
              <a:ea typeface="Times Roman"/>
              <a:cs typeface="Times Roman"/>
              <a:sym typeface="Times Roman"/>
            </a:endParaRPr>
          </a:p>
          <a:p>
            <a:pPr marL="0" indent="0" defTabSz="278892">
              <a:lnSpc>
                <a:spcPct val="100000"/>
              </a:lnSpc>
              <a:buClrTx/>
              <a:buSzTx/>
              <a:buFontTx/>
              <a:buNone/>
              <a:defRPr sz="732">
                <a:latin typeface="Times Roman"/>
                <a:ea typeface="Times Roman"/>
                <a:cs typeface="Times Roman"/>
                <a:sym typeface="Times Roman"/>
              </a:defRPr>
            </a:pPr>
            <a:endParaRPr lang="en-GB" sz="100" u="none" dirty="0">
              <a:latin typeface="Times Roman"/>
              <a:ea typeface="Times Roman"/>
              <a:cs typeface="Times Roman"/>
              <a:sym typeface="Times Roman"/>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33</a:t>
            </a:fld>
            <a:endParaRPr lang="en"/>
          </a:p>
        </p:txBody>
      </p:sp>
      <p:pic>
        <p:nvPicPr>
          <p:cNvPr id="5" name="Picture 4">
            <a:extLst>
              <a:ext uri="{FF2B5EF4-FFF2-40B4-BE49-F238E27FC236}">
                <a16:creationId xmlns:a16="http://schemas.microsoft.com/office/drawing/2014/main" id="{95E82A01-7BF5-4E95-85CD-670B739CFD0B}"/>
              </a:ext>
            </a:extLst>
          </p:cNvPr>
          <p:cNvPicPr>
            <a:picLocks noChangeAspect="1"/>
          </p:cNvPicPr>
          <p:nvPr/>
        </p:nvPicPr>
        <p:blipFill>
          <a:blip r:embed="rId3"/>
          <a:stretch>
            <a:fillRect/>
          </a:stretch>
        </p:blipFill>
        <p:spPr>
          <a:xfrm>
            <a:off x="1100749" y="1266367"/>
            <a:ext cx="6942502" cy="3302509"/>
          </a:xfrm>
          <a:prstGeom prst="rect">
            <a:avLst/>
          </a:prstGeom>
        </p:spPr>
      </p:pic>
    </p:spTree>
    <p:extLst>
      <p:ext uri="{BB962C8B-B14F-4D97-AF65-F5344CB8AC3E}">
        <p14:creationId xmlns:p14="http://schemas.microsoft.com/office/powerpoint/2010/main" val="5622616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86684"/>
            <a:ext cx="8520600" cy="4482192"/>
          </a:xfrm>
        </p:spPr>
        <p:txBody>
          <a:bodyPr>
            <a:noAutofit/>
          </a:bodyPr>
          <a:lstStyle/>
          <a:p>
            <a:pPr marL="92964" indent="-92964" algn="ctr" defTabSz="278892">
              <a:lnSpc>
                <a:spcPts val="6100"/>
              </a:lnSpc>
              <a:buClrTx/>
              <a:buSzTx/>
              <a:buFontTx/>
              <a:buNone/>
              <a:defRPr sz="2684" u="sng">
                <a:latin typeface="Calibri"/>
                <a:ea typeface="Calibri"/>
                <a:cs typeface="Calibri"/>
                <a:sym typeface="Calibri"/>
              </a:defRPr>
            </a:pPr>
            <a:r>
              <a:rPr lang="en-GB" sz="2400" dirty="0"/>
              <a:t>Are you smarter than a 10 (or 11) year old?</a:t>
            </a:r>
            <a:endParaRPr lang="en-GB" sz="100" u="none" dirty="0">
              <a:latin typeface="Times Roman"/>
              <a:ea typeface="Times Roman"/>
              <a:cs typeface="Times Roman"/>
              <a:sym typeface="Times Roman"/>
            </a:endParaRPr>
          </a:p>
          <a:p>
            <a:pPr marL="0" indent="0" defTabSz="278892">
              <a:lnSpc>
                <a:spcPct val="100000"/>
              </a:lnSpc>
              <a:buClrTx/>
              <a:buSzTx/>
              <a:buFontTx/>
              <a:buNone/>
              <a:defRPr sz="732">
                <a:latin typeface="Times Roman"/>
                <a:ea typeface="Times Roman"/>
                <a:cs typeface="Times Roman"/>
                <a:sym typeface="Times Roman"/>
              </a:defRPr>
            </a:pPr>
            <a:endParaRPr lang="en-GB" sz="100" u="none" dirty="0">
              <a:latin typeface="Times Roman"/>
              <a:ea typeface="Times Roman"/>
              <a:cs typeface="Times Roman"/>
              <a:sym typeface="Times Roman"/>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34</a:t>
            </a:fld>
            <a:endParaRPr lang="en"/>
          </a:p>
        </p:txBody>
      </p:sp>
      <p:pic>
        <p:nvPicPr>
          <p:cNvPr id="6" name="Picture 5">
            <a:extLst>
              <a:ext uri="{FF2B5EF4-FFF2-40B4-BE49-F238E27FC236}">
                <a16:creationId xmlns:a16="http://schemas.microsoft.com/office/drawing/2014/main" id="{3F19F6C2-4575-43D1-BE24-580A5921C51F}"/>
              </a:ext>
            </a:extLst>
          </p:cNvPr>
          <p:cNvPicPr>
            <a:picLocks noChangeAspect="1"/>
          </p:cNvPicPr>
          <p:nvPr/>
        </p:nvPicPr>
        <p:blipFill rotWithShape="1">
          <a:blip r:embed="rId3"/>
          <a:srcRect t="33992" b="12779"/>
          <a:stretch/>
        </p:blipFill>
        <p:spPr>
          <a:xfrm>
            <a:off x="163395" y="1942537"/>
            <a:ext cx="8780079" cy="1530577"/>
          </a:xfrm>
          <a:prstGeom prst="rect">
            <a:avLst/>
          </a:prstGeom>
        </p:spPr>
      </p:pic>
    </p:spTree>
    <p:extLst>
      <p:ext uri="{BB962C8B-B14F-4D97-AF65-F5344CB8AC3E}">
        <p14:creationId xmlns:p14="http://schemas.microsoft.com/office/powerpoint/2010/main" val="168957692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899</TotalTime>
  <Words>3256</Words>
  <Application>Microsoft Office PowerPoint</Application>
  <PresentationFormat>On-screen Show (16:9)</PresentationFormat>
  <Paragraphs>306</Paragraphs>
  <Slides>34</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Times Roman</vt:lpstr>
      <vt:lpstr>Arial</vt:lpstr>
      <vt:lpstr>Cambria Math</vt:lpstr>
      <vt:lpstr>Nunito Sans SemiBold</vt:lpstr>
      <vt:lpstr>Nunito</vt:lpstr>
      <vt:lpstr>Calibri</vt:lpstr>
      <vt:lpstr>TSL</vt:lpstr>
      <vt:lpstr>  Year 6 SATs 2027  Presentation for Parents, Carers &amp; Guardians</vt:lpstr>
      <vt:lpstr>Attendance</vt:lpstr>
      <vt:lpstr>What are the SATs? </vt:lpstr>
      <vt:lpstr>When and how the SATs are completed</vt:lpstr>
      <vt:lpstr>Specific arrangements for SATs</vt:lpstr>
      <vt:lpstr>The results</vt:lpstr>
      <vt:lpstr>Grammar, Punctuation and Spelling: Monday 10th May</vt:lpstr>
      <vt:lpstr>Grammar, Punctuation and Spelling: Paper 1 (GPS)</vt:lpstr>
      <vt:lpstr>Grammar, Punctuation and Spelling: Paper 1 (GPS)</vt:lpstr>
      <vt:lpstr>Grammar, Punctuation and Spelling: Paper 2 (spelling)</vt:lpstr>
      <vt:lpstr>Reading: Tuesday 11th May </vt:lpstr>
      <vt:lpstr>Reading </vt:lpstr>
      <vt:lpstr>Reading </vt:lpstr>
      <vt:lpstr>Reading </vt:lpstr>
      <vt:lpstr>Maths: Wednesday 12th May and Thursday 13th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What we are doing to support</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SATs Week at Lubbins Park</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User</dc:creator>
  <cp:lastModifiedBy>Jordan Carlton</cp:lastModifiedBy>
  <cp:revision>21</cp:revision>
  <dcterms:modified xsi:type="dcterms:W3CDTF">2026-09-07T10:21:18Z</dcterms:modified>
</cp:coreProperties>
</file>