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8288000" cy="10287000"/>
  <p:notesSz cx="6858000" cy="9144000"/>
  <p:embeddedFontLst>
    <p:embeddedFont>
      <p:font typeface="Amaranth" panose="020B0604020202020204" charset="0"/>
      <p:regular r:id="rId44"/>
    </p:embeddedFont>
    <p:embeddedFont>
      <p:font typeface="Apricots" panose="020B0604020202020204" charset="0"/>
      <p:regular r:id="rId45"/>
    </p:embeddedFont>
    <p:embeddedFont>
      <p:font typeface="Arimo" panose="020B0604020202020204" charset="0"/>
      <p:regular r:id="rId46"/>
    </p:embeddedFont>
    <p:embeddedFont>
      <p:font typeface="Arimo Bold" panose="020B0604020202020204" charset="0"/>
      <p:regular r:id="rId47"/>
    </p:embeddedFont>
    <p:embeddedFont>
      <p:font typeface="Calibri" panose="020F0502020204030204" pitchFamily="34" charset="0"/>
      <p:regular r:id="rId48"/>
      <p:bold r:id="rId49"/>
      <p:italic r:id="rId50"/>
      <p:boldItalic r:id="rId51"/>
    </p:embeddedFont>
    <p:embeddedFont>
      <p:font typeface="Canva Sans Bold" panose="020B0604020202020204" charset="0"/>
      <p:regular r:id="rId52"/>
    </p:embeddedFont>
    <p:embeddedFont>
      <p:font typeface="Inter" panose="020B0604020202020204" charset="0"/>
      <p:regular r:id="rId53"/>
    </p:embeddedFont>
    <p:embeddedFont>
      <p:font typeface="Mango AC" panose="020B0604020202020204" charset="0"/>
      <p:regular r:id="rId54"/>
    </p:embeddedFont>
    <p:embeddedFont>
      <p:font typeface="Open Sans Bold" panose="020B0604020202020204" charset="0"/>
      <p:regular r:id="rId55"/>
    </p:embeddedFont>
    <p:embeddedFont>
      <p:font typeface="Open Sans Light" panose="020B0306030504020204" pitchFamily="34" charset="0"/>
      <p:regular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4" d="100"/>
          <a:sy n="54" d="100"/>
        </p:scale>
        <p:origin x="691" y="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5.fntdata"/><Relationship Id="rId56" Type="http://schemas.openxmlformats.org/officeDocument/2006/relationships/font" Target="fonts/font13.fntdata"/><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hyperlink" Target="https://primarysite-prod-sorted.s3.amazonaws.com/lubbins-park-primary-academy/UploadedDocument/32c8bbd8-6e98-4dbb-b0d1-8b97961201f6/lppa-attendance-policy-2024-25-1.2.pdf"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4823171" y="2581621"/>
            <a:ext cx="8641657" cy="5123758"/>
            <a:chOff x="0" y="0"/>
            <a:chExt cx="2275992" cy="1349467"/>
          </a:xfrm>
        </p:grpSpPr>
        <p:sp>
          <p:nvSpPr>
            <p:cNvPr id="3" name="Freeform 3"/>
            <p:cNvSpPr/>
            <p:nvPr/>
          </p:nvSpPr>
          <p:spPr>
            <a:xfrm>
              <a:off x="0" y="0"/>
              <a:ext cx="2275992" cy="1349467"/>
            </a:xfrm>
            <a:custGeom>
              <a:avLst/>
              <a:gdLst/>
              <a:ahLst/>
              <a:cxnLst/>
              <a:rect l="l" t="t" r="r" b="b"/>
              <a:pathLst>
                <a:path w="2275992" h="1349467">
                  <a:moveTo>
                    <a:pt x="45690" y="0"/>
                  </a:moveTo>
                  <a:lnTo>
                    <a:pt x="2230302" y="0"/>
                  </a:lnTo>
                  <a:cubicBezTo>
                    <a:pt x="2255536" y="0"/>
                    <a:pt x="2275992" y="20456"/>
                    <a:pt x="2275992" y="45690"/>
                  </a:cubicBezTo>
                  <a:lnTo>
                    <a:pt x="2275992" y="1303777"/>
                  </a:lnTo>
                  <a:cubicBezTo>
                    <a:pt x="2275992" y="1329011"/>
                    <a:pt x="2255536" y="1349467"/>
                    <a:pt x="2230302" y="1349467"/>
                  </a:cubicBezTo>
                  <a:lnTo>
                    <a:pt x="45690" y="1349467"/>
                  </a:lnTo>
                  <a:cubicBezTo>
                    <a:pt x="20456" y="1349467"/>
                    <a:pt x="0" y="1329011"/>
                    <a:pt x="0" y="1303777"/>
                  </a:cubicBezTo>
                  <a:lnTo>
                    <a:pt x="0" y="45690"/>
                  </a:lnTo>
                  <a:cubicBezTo>
                    <a:pt x="0" y="20456"/>
                    <a:pt x="20456" y="0"/>
                    <a:pt x="45690" y="0"/>
                  </a:cubicBezTo>
                  <a:close/>
                </a:path>
              </a:pathLst>
            </a:custGeom>
            <a:solidFill>
              <a:srgbClr val="F2F6F3"/>
            </a:solidFill>
          </p:spPr>
        </p:sp>
        <p:sp>
          <p:nvSpPr>
            <p:cNvPr id="4" name="TextBox 4"/>
            <p:cNvSpPr txBox="1"/>
            <p:nvPr/>
          </p:nvSpPr>
          <p:spPr>
            <a:xfrm>
              <a:off x="0" y="-38100"/>
              <a:ext cx="2275992" cy="1387567"/>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5372837" y="3155073"/>
            <a:ext cx="7542327" cy="3681580"/>
          </a:xfrm>
          <a:prstGeom prst="rect">
            <a:avLst/>
          </a:prstGeom>
        </p:spPr>
        <p:txBody>
          <a:bodyPr lIns="0" tIns="0" rIns="0" bIns="0" rtlCol="0" anchor="t">
            <a:spAutoFit/>
          </a:bodyPr>
          <a:lstStyle/>
          <a:p>
            <a:pPr algn="ctr">
              <a:lnSpc>
                <a:spcPts val="9555"/>
              </a:lnSpc>
            </a:pPr>
            <a:r>
              <a:rPr lang="en-US" sz="6370">
                <a:solidFill>
                  <a:srgbClr val="654E4E"/>
                </a:solidFill>
                <a:latin typeface="Mango AC"/>
                <a:ea typeface="Mango AC"/>
                <a:cs typeface="Mango AC"/>
                <a:sym typeface="Mango AC"/>
              </a:rPr>
              <a:t>Meet the Teacher</a:t>
            </a:r>
          </a:p>
          <a:p>
            <a:pPr marL="0" lvl="0" indent="0" algn="ctr">
              <a:lnSpc>
                <a:spcPts val="9555"/>
              </a:lnSpc>
            </a:pPr>
            <a:r>
              <a:rPr lang="en-US" sz="6370">
                <a:solidFill>
                  <a:srgbClr val="654E4E"/>
                </a:solidFill>
                <a:latin typeface="Mango AC"/>
                <a:ea typeface="Mango AC"/>
                <a:cs typeface="Mango AC"/>
                <a:sym typeface="Mango AC"/>
              </a:rPr>
              <a:t>LPPA </a:t>
            </a:r>
          </a:p>
        </p:txBody>
      </p:sp>
      <p:sp>
        <p:nvSpPr>
          <p:cNvPr id="6" name="Freeform 6"/>
          <p:cNvSpPr/>
          <p:nvPr/>
        </p:nvSpPr>
        <p:spPr>
          <a:xfrm rot="-2545279">
            <a:off x="97582" y="3465851"/>
            <a:ext cx="5121587" cy="6441841"/>
          </a:xfrm>
          <a:custGeom>
            <a:avLst/>
            <a:gdLst/>
            <a:ahLst/>
            <a:cxnLst/>
            <a:rect l="l" t="t" r="r" b="b"/>
            <a:pathLst>
              <a:path w="5121587" h="6441841">
                <a:moveTo>
                  <a:pt x="0" y="0"/>
                </a:moveTo>
                <a:lnTo>
                  <a:pt x="5121587" y="0"/>
                </a:lnTo>
                <a:lnTo>
                  <a:pt x="5121587" y="6441841"/>
                </a:lnTo>
                <a:lnTo>
                  <a:pt x="0" y="6441841"/>
                </a:lnTo>
                <a:lnTo>
                  <a:pt x="0" y="0"/>
                </a:lnTo>
                <a:close/>
              </a:path>
            </a:pathLst>
          </a:custGeom>
          <a:blipFill>
            <a:blip r:embed="rId2"/>
            <a:stretch>
              <a:fillRect t="-2827" b="-2827"/>
            </a:stretch>
          </a:blipFill>
        </p:spPr>
      </p:sp>
      <p:sp>
        <p:nvSpPr>
          <p:cNvPr id="7" name="Freeform 7"/>
          <p:cNvSpPr/>
          <p:nvPr/>
        </p:nvSpPr>
        <p:spPr>
          <a:xfrm rot="8930802">
            <a:off x="12572346" y="-1006211"/>
            <a:ext cx="7067575" cy="8889471"/>
          </a:xfrm>
          <a:custGeom>
            <a:avLst/>
            <a:gdLst/>
            <a:ahLst/>
            <a:cxnLst/>
            <a:rect l="l" t="t" r="r" b="b"/>
            <a:pathLst>
              <a:path w="7067575" h="8889471">
                <a:moveTo>
                  <a:pt x="0" y="0"/>
                </a:moveTo>
                <a:lnTo>
                  <a:pt x="7067575" y="0"/>
                </a:lnTo>
                <a:lnTo>
                  <a:pt x="7067575" y="8889471"/>
                </a:lnTo>
                <a:lnTo>
                  <a:pt x="0" y="8889471"/>
                </a:lnTo>
                <a:lnTo>
                  <a:pt x="0" y="0"/>
                </a:lnTo>
                <a:close/>
              </a:path>
            </a:pathLst>
          </a:custGeom>
          <a:blipFill>
            <a:blip r:embed="rId2"/>
            <a:stretch>
              <a:fillRect t="-2827" b="-2827"/>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rot="-2545279">
            <a:off x="-904767" y="4465279"/>
            <a:ext cx="3978331" cy="5003874"/>
          </a:xfrm>
          <a:custGeom>
            <a:avLst/>
            <a:gdLst/>
            <a:ahLst/>
            <a:cxnLst/>
            <a:rect l="l" t="t" r="r" b="b"/>
            <a:pathLst>
              <a:path w="3978331" h="5003874">
                <a:moveTo>
                  <a:pt x="0" y="0"/>
                </a:moveTo>
                <a:lnTo>
                  <a:pt x="3978330" y="0"/>
                </a:lnTo>
                <a:lnTo>
                  <a:pt x="3978330" y="5003873"/>
                </a:lnTo>
                <a:lnTo>
                  <a:pt x="0" y="5003873"/>
                </a:lnTo>
                <a:lnTo>
                  <a:pt x="0" y="0"/>
                </a:lnTo>
                <a:close/>
              </a:path>
            </a:pathLst>
          </a:custGeom>
          <a:blipFill>
            <a:blip r:embed="rId2"/>
            <a:stretch>
              <a:fillRect t="-2827" b="-2827"/>
            </a:stretch>
          </a:blipFill>
        </p:spPr>
      </p:sp>
      <p:sp>
        <p:nvSpPr>
          <p:cNvPr id="3" name="TextBox 3"/>
          <p:cNvSpPr txBox="1"/>
          <p:nvPr/>
        </p:nvSpPr>
        <p:spPr>
          <a:xfrm>
            <a:off x="3085855" y="190500"/>
            <a:ext cx="15202145" cy="9839325"/>
          </a:xfrm>
          <a:prstGeom prst="rect">
            <a:avLst/>
          </a:prstGeom>
        </p:spPr>
        <p:txBody>
          <a:bodyPr lIns="0" tIns="0" rIns="0" bIns="0" rtlCol="0" anchor="t">
            <a:spAutoFit/>
          </a:bodyPr>
          <a:lstStyle/>
          <a:p>
            <a:pPr algn="ctr">
              <a:lnSpc>
                <a:spcPts val="4316"/>
              </a:lnSpc>
            </a:pPr>
            <a:r>
              <a:rPr lang="en-US" sz="3597">
                <a:solidFill>
                  <a:srgbClr val="654E4E"/>
                </a:solidFill>
                <a:latin typeface="Mango AC"/>
                <a:ea typeface="Mango AC"/>
                <a:cs typeface="Mango AC"/>
                <a:sym typeface="Mango AC"/>
              </a:rPr>
              <a:t>Mrs Murrell, Head Teacher</a:t>
            </a:r>
          </a:p>
          <a:p>
            <a:pPr algn="ctr">
              <a:lnSpc>
                <a:spcPts val="4316"/>
              </a:lnSpc>
            </a:pPr>
            <a:r>
              <a:rPr lang="en-US" sz="3597">
                <a:solidFill>
                  <a:srgbClr val="654E4E"/>
                </a:solidFill>
                <a:latin typeface="Mango AC"/>
                <a:ea typeface="Mango AC"/>
                <a:cs typeface="Mango AC"/>
                <a:sym typeface="Mango AC"/>
              </a:rPr>
              <a:t>Miss Carlton, Deputy Head of Academy</a:t>
            </a:r>
          </a:p>
          <a:p>
            <a:pPr algn="ctr">
              <a:lnSpc>
                <a:spcPts val="4316"/>
              </a:lnSpc>
            </a:pPr>
            <a:r>
              <a:rPr lang="en-US" sz="3597">
                <a:solidFill>
                  <a:srgbClr val="654E4E"/>
                </a:solidFill>
                <a:latin typeface="Mango AC"/>
                <a:ea typeface="Mango AC"/>
                <a:cs typeface="Mango AC"/>
                <a:sym typeface="Mango AC"/>
              </a:rPr>
              <a:t>Mrs Rose, EYFS Leader and Phonics Leader</a:t>
            </a:r>
          </a:p>
          <a:p>
            <a:pPr algn="ctr">
              <a:lnSpc>
                <a:spcPts val="4316"/>
              </a:lnSpc>
            </a:pPr>
            <a:r>
              <a:rPr lang="en-US" sz="3597">
                <a:solidFill>
                  <a:srgbClr val="654E4E"/>
                </a:solidFill>
                <a:latin typeface="Mango AC"/>
                <a:ea typeface="Mango AC"/>
                <a:cs typeface="Mango AC"/>
                <a:sym typeface="Mango AC"/>
              </a:rPr>
              <a:t>Miss Mountstephens &amp; Miss Righa, Year 6</a:t>
            </a:r>
          </a:p>
          <a:p>
            <a:pPr algn="ctr">
              <a:lnSpc>
                <a:spcPts val="4316"/>
              </a:lnSpc>
            </a:pPr>
            <a:r>
              <a:rPr lang="en-US" sz="3597">
                <a:solidFill>
                  <a:srgbClr val="654E4E"/>
                </a:solidFill>
                <a:latin typeface="Mango AC"/>
                <a:ea typeface="Mango AC"/>
                <a:cs typeface="Mango AC"/>
                <a:sym typeface="Mango AC"/>
              </a:rPr>
              <a:t>Miss Shirley, Year 5</a:t>
            </a:r>
          </a:p>
          <a:p>
            <a:pPr algn="ctr">
              <a:lnSpc>
                <a:spcPts val="4316"/>
              </a:lnSpc>
            </a:pPr>
            <a:r>
              <a:rPr lang="en-US" sz="3597">
                <a:solidFill>
                  <a:srgbClr val="654E4E"/>
                </a:solidFill>
                <a:latin typeface="Mango AC"/>
                <a:ea typeface="Mango AC"/>
                <a:cs typeface="Mango AC"/>
                <a:sym typeface="Mango AC"/>
              </a:rPr>
              <a:t>Mr White, Year 4</a:t>
            </a:r>
          </a:p>
          <a:p>
            <a:pPr algn="ctr">
              <a:lnSpc>
                <a:spcPts val="4316"/>
              </a:lnSpc>
            </a:pPr>
            <a:r>
              <a:rPr lang="en-US" sz="3597">
                <a:solidFill>
                  <a:srgbClr val="654E4E"/>
                </a:solidFill>
                <a:latin typeface="Mango AC"/>
                <a:ea typeface="Mango AC"/>
                <a:cs typeface="Mango AC"/>
                <a:sym typeface="Mango AC"/>
              </a:rPr>
              <a:t>Miss James, Year 3</a:t>
            </a:r>
          </a:p>
          <a:p>
            <a:pPr algn="ctr">
              <a:lnSpc>
                <a:spcPts val="4316"/>
              </a:lnSpc>
            </a:pPr>
            <a:r>
              <a:rPr lang="en-US" sz="3597">
                <a:solidFill>
                  <a:srgbClr val="654E4E"/>
                </a:solidFill>
                <a:latin typeface="Mango AC"/>
                <a:ea typeface="Mango AC"/>
                <a:cs typeface="Mango AC"/>
                <a:sym typeface="Mango AC"/>
              </a:rPr>
              <a:t>Mrs Izatt &amp; Miss Allen, Year 2</a:t>
            </a:r>
          </a:p>
          <a:p>
            <a:pPr algn="ctr">
              <a:lnSpc>
                <a:spcPts val="4316"/>
              </a:lnSpc>
            </a:pPr>
            <a:r>
              <a:rPr lang="en-US" sz="3597">
                <a:solidFill>
                  <a:srgbClr val="654E4E"/>
                </a:solidFill>
                <a:latin typeface="Mango AC"/>
                <a:ea typeface="Mango AC"/>
                <a:cs typeface="Mango AC"/>
                <a:sym typeface="Mango AC"/>
              </a:rPr>
              <a:t>Miss Ganonsky, Year 1</a:t>
            </a:r>
          </a:p>
          <a:p>
            <a:pPr algn="ctr">
              <a:lnSpc>
                <a:spcPts val="4316"/>
              </a:lnSpc>
            </a:pPr>
            <a:r>
              <a:rPr lang="en-US" sz="3597">
                <a:solidFill>
                  <a:srgbClr val="654E4E"/>
                </a:solidFill>
                <a:latin typeface="Mango AC"/>
                <a:ea typeface="Mango AC"/>
                <a:cs typeface="Mango AC"/>
                <a:sym typeface="Mango AC"/>
              </a:rPr>
              <a:t>Mrs Banks, Mrs Sweeny, Miss Lacey, Nursery</a:t>
            </a:r>
          </a:p>
          <a:p>
            <a:pPr algn="ctr">
              <a:lnSpc>
                <a:spcPts val="4316"/>
              </a:lnSpc>
            </a:pPr>
            <a:r>
              <a:rPr lang="en-US" sz="3597">
                <a:solidFill>
                  <a:srgbClr val="654E4E"/>
                </a:solidFill>
                <a:latin typeface="Mango AC"/>
                <a:ea typeface="Mango AC"/>
                <a:cs typeface="Mango AC"/>
                <a:sym typeface="Mango AC"/>
              </a:rPr>
              <a:t>Family Support worker / Attendance: Mrs Davenport</a:t>
            </a:r>
          </a:p>
          <a:p>
            <a:pPr algn="ctr">
              <a:lnSpc>
                <a:spcPts val="4316"/>
              </a:lnSpc>
            </a:pPr>
            <a:r>
              <a:rPr lang="en-US" sz="3597">
                <a:solidFill>
                  <a:srgbClr val="654E4E"/>
                </a:solidFill>
                <a:latin typeface="Mango AC"/>
                <a:ea typeface="Mango AC"/>
                <a:cs typeface="Mango AC"/>
                <a:sym typeface="Mango AC"/>
              </a:rPr>
              <a:t>SENDCO / Interim Deputy Head of Academy: Mrs Marable</a:t>
            </a:r>
          </a:p>
          <a:p>
            <a:pPr algn="ctr">
              <a:lnSpc>
                <a:spcPts val="4316"/>
              </a:lnSpc>
            </a:pPr>
            <a:r>
              <a:rPr lang="en-US" sz="3597">
                <a:solidFill>
                  <a:srgbClr val="654E4E"/>
                </a:solidFill>
                <a:latin typeface="Mango AC"/>
                <a:ea typeface="Mango AC"/>
                <a:cs typeface="Mango AC"/>
                <a:sym typeface="Mango AC"/>
              </a:rPr>
              <a:t>Inclusion Manager: Mrs Dulieu</a:t>
            </a:r>
          </a:p>
          <a:p>
            <a:pPr algn="ctr">
              <a:lnSpc>
                <a:spcPts val="4316"/>
              </a:lnSpc>
            </a:pPr>
            <a:r>
              <a:rPr lang="en-US" sz="3597">
                <a:solidFill>
                  <a:srgbClr val="654E4E"/>
                </a:solidFill>
                <a:latin typeface="Mango AC"/>
                <a:ea typeface="Mango AC"/>
                <a:cs typeface="Mango AC"/>
                <a:sym typeface="Mango AC"/>
              </a:rPr>
              <a:t>LSAs/ MDAs: Mrs Sullivan, Mrs Oliver, Miss Norris, Mrs Saunders, Miss Best, Mrs Brandon, Mrs Hamilton, Miss Perry, Mrs Davis, Mrs Gonzalez </a:t>
            </a:r>
          </a:p>
          <a:p>
            <a:pPr algn="ctr">
              <a:lnSpc>
                <a:spcPts val="4316"/>
              </a:lnSpc>
            </a:pPr>
            <a:r>
              <a:rPr lang="en-US" sz="3597">
                <a:solidFill>
                  <a:srgbClr val="654E4E"/>
                </a:solidFill>
                <a:latin typeface="Mango AC"/>
                <a:ea typeface="Mango AC"/>
                <a:cs typeface="Mango AC"/>
                <a:sym typeface="Mango AC"/>
              </a:rPr>
              <a:t>Site Manager: Mr Greig</a:t>
            </a:r>
          </a:p>
          <a:p>
            <a:pPr marL="0" lvl="0" indent="0" algn="ctr">
              <a:lnSpc>
                <a:spcPts val="4316"/>
              </a:lnSpc>
              <a:spcBef>
                <a:spcPct val="0"/>
              </a:spcBef>
            </a:pPr>
            <a:r>
              <a:rPr lang="en-US" sz="3597">
                <a:solidFill>
                  <a:srgbClr val="654E4E"/>
                </a:solidFill>
                <a:latin typeface="Mango AC"/>
                <a:ea typeface="Mango AC"/>
                <a:cs typeface="Mango AC"/>
                <a:sym typeface="Mango AC"/>
              </a:rPr>
              <a:t>Office Manager: Miss Greig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2197363" y="3065573"/>
            <a:ext cx="13893274" cy="5572169"/>
          </a:xfrm>
          <a:custGeom>
            <a:avLst/>
            <a:gdLst/>
            <a:ahLst/>
            <a:cxnLst/>
            <a:rect l="l" t="t" r="r" b="b"/>
            <a:pathLst>
              <a:path w="13893274" h="5572169">
                <a:moveTo>
                  <a:pt x="0" y="0"/>
                </a:moveTo>
                <a:lnTo>
                  <a:pt x="13893274" y="0"/>
                </a:lnTo>
                <a:lnTo>
                  <a:pt x="13893274" y="5572169"/>
                </a:lnTo>
                <a:lnTo>
                  <a:pt x="0" y="5572169"/>
                </a:lnTo>
                <a:lnTo>
                  <a:pt x="0" y="0"/>
                </a:lnTo>
                <a:close/>
              </a:path>
            </a:pathLst>
          </a:custGeom>
          <a:blipFill>
            <a:blip r:embed="rId2"/>
            <a:stretch>
              <a:fillRect/>
            </a:stretch>
          </a:blipFill>
        </p:spPr>
      </p:sp>
      <p:sp>
        <p:nvSpPr>
          <p:cNvPr id="3" name="TextBox 3"/>
          <p:cNvSpPr txBox="1"/>
          <p:nvPr/>
        </p:nvSpPr>
        <p:spPr>
          <a:xfrm>
            <a:off x="1542928" y="270792"/>
            <a:ext cx="15202145" cy="2794782"/>
          </a:xfrm>
          <a:prstGeom prst="rect">
            <a:avLst/>
          </a:prstGeom>
        </p:spPr>
        <p:txBody>
          <a:bodyPr lIns="0" tIns="0" rIns="0" bIns="0" rtlCol="0" anchor="t">
            <a:spAutoFit/>
          </a:bodyPr>
          <a:lstStyle/>
          <a:p>
            <a:pPr algn="ctr">
              <a:lnSpc>
                <a:spcPts val="4316"/>
              </a:lnSpc>
            </a:pPr>
            <a:r>
              <a:rPr lang="en-US" sz="3597">
                <a:solidFill>
                  <a:srgbClr val="654E4E"/>
                </a:solidFill>
                <a:latin typeface="Mango AC"/>
                <a:ea typeface="Mango AC"/>
                <a:cs typeface="Mango AC"/>
                <a:sym typeface="Mango AC"/>
              </a:rPr>
              <a:t>Secondary School Ready</a:t>
            </a:r>
          </a:p>
          <a:p>
            <a:pPr algn="ctr">
              <a:lnSpc>
                <a:spcPts val="4316"/>
              </a:lnSpc>
            </a:pPr>
            <a:r>
              <a:rPr lang="en-US" sz="3597">
                <a:solidFill>
                  <a:srgbClr val="654E4E"/>
                </a:solidFill>
                <a:latin typeface="Mango AC"/>
                <a:ea typeface="Mango AC"/>
                <a:cs typeface="Mango AC"/>
                <a:sym typeface="Mango AC"/>
              </a:rPr>
              <a:t>7% to 89%, which was 23% above national average. </a:t>
            </a:r>
          </a:p>
          <a:p>
            <a:pPr algn="ctr">
              <a:lnSpc>
                <a:spcPts val="4316"/>
              </a:lnSpc>
            </a:pPr>
            <a:endParaRPr lang="en-US" sz="3597">
              <a:solidFill>
                <a:srgbClr val="654E4E"/>
              </a:solidFill>
              <a:latin typeface="Mango AC"/>
              <a:ea typeface="Mango AC"/>
              <a:cs typeface="Mango AC"/>
              <a:sym typeface="Mango AC"/>
            </a:endParaRPr>
          </a:p>
          <a:p>
            <a:pPr algn="ctr">
              <a:lnSpc>
                <a:spcPts val="4316"/>
              </a:lnSpc>
            </a:pPr>
            <a:r>
              <a:rPr lang="en-US" sz="3597">
                <a:solidFill>
                  <a:srgbClr val="654E4E"/>
                </a:solidFill>
                <a:latin typeface="Mango AC"/>
                <a:ea typeface="Mango AC"/>
                <a:cs typeface="Mango AC"/>
                <a:sym typeface="Mango AC"/>
              </a:rPr>
              <a:t>Barriers to learning overcome by interventions. </a:t>
            </a:r>
          </a:p>
          <a:p>
            <a:pPr marL="0" lvl="0" indent="0" algn="ctr">
              <a:lnSpc>
                <a:spcPts val="4316"/>
              </a:lnSpc>
              <a:spcBef>
                <a:spcPct val="0"/>
              </a:spcBef>
            </a:pPr>
            <a:endParaRPr lang="en-US" sz="3597">
              <a:solidFill>
                <a:srgbClr val="654E4E"/>
              </a:solidFill>
              <a:latin typeface="Mango AC"/>
              <a:ea typeface="Mango AC"/>
              <a:cs typeface="Mango AC"/>
              <a:sym typeface="Mango A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2254686" y="1735382"/>
            <a:ext cx="13778629" cy="6816237"/>
            <a:chOff x="0" y="0"/>
            <a:chExt cx="2717201" cy="1344189"/>
          </a:xfrm>
        </p:grpSpPr>
        <p:sp>
          <p:nvSpPr>
            <p:cNvPr id="3" name="Freeform 3"/>
            <p:cNvSpPr/>
            <p:nvPr/>
          </p:nvSpPr>
          <p:spPr>
            <a:xfrm>
              <a:off x="0" y="0"/>
              <a:ext cx="2717201" cy="1344189"/>
            </a:xfrm>
            <a:custGeom>
              <a:avLst/>
              <a:gdLst/>
              <a:ahLst/>
              <a:cxnLst/>
              <a:rect l="l" t="t" r="r" b="b"/>
              <a:pathLst>
                <a:path w="2717201" h="1344189">
                  <a:moveTo>
                    <a:pt x="28656" y="0"/>
                  </a:moveTo>
                  <a:lnTo>
                    <a:pt x="2688545" y="0"/>
                  </a:lnTo>
                  <a:cubicBezTo>
                    <a:pt x="2696145" y="0"/>
                    <a:pt x="2703433" y="3019"/>
                    <a:pt x="2708808" y="8393"/>
                  </a:cubicBezTo>
                  <a:cubicBezTo>
                    <a:pt x="2714182" y="13767"/>
                    <a:pt x="2717201" y="21056"/>
                    <a:pt x="2717201" y="28656"/>
                  </a:cubicBezTo>
                  <a:lnTo>
                    <a:pt x="2717201" y="1315533"/>
                  </a:lnTo>
                  <a:cubicBezTo>
                    <a:pt x="2717201" y="1331360"/>
                    <a:pt x="2704371" y="1344189"/>
                    <a:pt x="2688545" y="1344189"/>
                  </a:cubicBezTo>
                  <a:lnTo>
                    <a:pt x="28656" y="1344189"/>
                  </a:lnTo>
                  <a:cubicBezTo>
                    <a:pt x="12830" y="1344189"/>
                    <a:pt x="0" y="1331360"/>
                    <a:pt x="0" y="1315533"/>
                  </a:cubicBezTo>
                  <a:lnTo>
                    <a:pt x="0" y="28656"/>
                  </a:lnTo>
                  <a:cubicBezTo>
                    <a:pt x="0" y="12830"/>
                    <a:pt x="12830" y="0"/>
                    <a:pt x="28656" y="0"/>
                  </a:cubicBezTo>
                  <a:close/>
                </a:path>
              </a:pathLst>
            </a:custGeom>
            <a:solidFill>
              <a:srgbClr val="F2F6F3"/>
            </a:solidFill>
          </p:spPr>
        </p:sp>
        <p:sp>
          <p:nvSpPr>
            <p:cNvPr id="4" name="TextBox 4"/>
            <p:cNvSpPr txBox="1"/>
            <p:nvPr/>
          </p:nvSpPr>
          <p:spPr>
            <a:xfrm>
              <a:off x="0" y="-38100"/>
              <a:ext cx="2717201" cy="1382289"/>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rot="2879825">
            <a:off x="-299795" y="6001756"/>
            <a:ext cx="4429638" cy="5886562"/>
          </a:xfrm>
          <a:custGeom>
            <a:avLst/>
            <a:gdLst/>
            <a:ahLst/>
            <a:cxnLst/>
            <a:rect l="l" t="t" r="r" b="b"/>
            <a:pathLst>
              <a:path w="4429638" h="5886562">
                <a:moveTo>
                  <a:pt x="0" y="0"/>
                </a:moveTo>
                <a:lnTo>
                  <a:pt x="4429637" y="0"/>
                </a:lnTo>
                <a:lnTo>
                  <a:pt x="4429637" y="5886561"/>
                </a:lnTo>
                <a:lnTo>
                  <a:pt x="0" y="5886561"/>
                </a:lnTo>
                <a:lnTo>
                  <a:pt x="0" y="0"/>
                </a:lnTo>
                <a:close/>
              </a:path>
            </a:pathLst>
          </a:custGeom>
          <a:blipFill>
            <a:blip r:embed="rId2"/>
            <a:stretch>
              <a:fillRect/>
            </a:stretch>
          </a:blipFill>
        </p:spPr>
      </p:sp>
      <p:sp>
        <p:nvSpPr>
          <p:cNvPr id="6" name="Freeform 6"/>
          <p:cNvSpPr/>
          <p:nvPr/>
        </p:nvSpPr>
        <p:spPr>
          <a:xfrm>
            <a:off x="13708127" y="-678110"/>
            <a:ext cx="5048918" cy="4386247"/>
          </a:xfrm>
          <a:custGeom>
            <a:avLst/>
            <a:gdLst/>
            <a:ahLst/>
            <a:cxnLst/>
            <a:rect l="l" t="t" r="r" b="b"/>
            <a:pathLst>
              <a:path w="5048918" h="4386247">
                <a:moveTo>
                  <a:pt x="0" y="0"/>
                </a:moveTo>
                <a:lnTo>
                  <a:pt x="5048918" y="0"/>
                </a:lnTo>
                <a:lnTo>
                  <a:pt x="5048918" y="4386248"/>
                </a:lnTo>
                <a:lnTo>
                  <a:pt x="0" y="438624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1028700" y="90723"/>
            <a:ext cx="12027294" cy="1257300"/>
          </a:xfrm>
          <a:prstGeom prst="rect">
            <a:avLst/>
          </a:prstGeom>
        </p:spPr>
        <p:txBody>
          <a:bodyPr lIns="0" tIns="0" rIns="0" bIns="0" rtlCol="0" anchor="t">
            <a:spAutoFit/>
          </a:bodyPr>
          <a:lstStyle/>
          <a:p>
            <a:pPr marL="0" lvl="0" indent="0" algn="ctr">
              <a:lnSpc>
                <a:spcPts val="8892"/>
              </a:lnSpc>
              <a:spcBef>
                <a:spcPct val="0"/>
              </a:spcBef>
            </a:pPr>
            <a:r>
              <a:rPr lang="en-US" sz="7410">
                <a:solidFill>
                  <a:srgbClr val="654E4E"/>
                </a:solidFill>
                <a:latin typeface="Mango AC"/>
                <a:ea typeface="Mango AC"/>
                <a:cs typeface="Mango AC"/>
                <a:sym typeface="Mango AC"/>
              </a:rPr>
              <a:t>Behaviour Policy</a:t>
            </a:r>
          </a:p>
        </p:txBody>
      </p:sp>
      <p:sp>
        <p:nvSpPr>
          <p:cNvPr id="8" name="TextBox 8"/>
          <p:cNvSpPr txBox="1"/>
          <p:nvPr/>
        </p:nvSpPr>
        <p:spPr>
          <a:xfrm>
            <a:off x="3651826" y="4691857"/>
            <a:ext cx="8487675" cy="798512"/>
          </a:xfrm>
          <a:prstGeom prst="rect">
            <a:avLst/>
          </a:prstGeom>
        </p:spPr>
        <p:txBody>
          <a:bodyPr lIns="0" tIns="0" rIns="0" bIns="0" rtlCol="0" anchor="t">
            <a:spAutoFit/>
          </a:bodyPr>
          <a:lstStyle/>
          <a:p>
            <a:pPr marL="0" lvl="0" indent="0" algn="ctr">
              <a:lnSpc>
                <a:spcPts val="6387"/>
              </a:lnSpc>
              <a:spcBef>
                <a:spcPct val="0"/>
              </a:spcBef>
            </a:pPr>
            <a:r>
              <a:rPr lang="en-US" sz="4562">
                <a:solidFill>
                  <a:srgbClr val="654E4E"/>
                </a:solidFill>
                <a:latin typeface="Arimo"/>
                <a:ea typeface="Arimo"/>
                <a:cs typeface="Arimo"/>
                <a:sym typeface="Arimo"/>
              </a:rPr>
              <a:t>Click to Access Link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1324220" y="3173480"/>
            <a:ext cx="6522388" cy="7113520"/>
          </a:xfrm>
          <a:custGeom>
            <a:avLst/>
            <a:gdLst/>
            <a:ahLst/>
            <a:cxnLst/>
            <a:rect l="l" t="t" r="r" b="b"/>
            <a:pathLst>
              <a:path w="6522388" h="7113520">
                <a:moveTo>
                  <a:pt x="0" y="0"/>
                </a:moveTo>
                <a:lnTo>
                  <a:pt x="6522388" y="0"/>
                </a:lnTo>
                <a:lnTo>
                  <a:pt x="6522388" y="7113520"/>
                </a:lnTo>
                <a:lnTo>
                  <a:pt x="0" y="7113520"/>
                </a:lnTo>
                <a:lnTo>
                  <a:pt x="0" y="0"/>
                </a:lnTo>
                <a:close/>
              </a:path>
            </a:pathLst>
          </a:custGeom>
          <a:blipFill>
            <a:blip r:embed="rId2"/>
            <a:stretch>
              <a:fillRect r="-22199"/>
            </a:stretch>
          </a:blipFill>
        </p:spPr>
      </p:sp>
      <p:sp>
        <p:nvSpPr>
          <p:cNvPr id="3" name="TextBox 3"/>
          <p:cNvSpPr txBox="1"/>
          <p:nvPr/>
        </p:nvSpPr>
        <p:spPr>
          <a:xfrm>
            <a:off x="695358" y="314325"/>
            <a:ext cx="15845647" cy="1285875"/>
          </a:xfrm>
          <a:prstGeom prst="rect">
            <a:avLst/>
          </a:prstGeom>
        </p:spPr>
        <p:txBody>
          <a:bodyPr lIns="0" tIns="0" rIns="0" bIns="0" rtlCol="0" anchor="t">
            <a:spAutoFit/>
          </a:bodyPr>
          <a:lstStyle/>
          <a:p>
            <a:pPr marL="0" lvl="0" indent="0" algn="l">
              <a:lnSpc>
                <a:spcPts val="9000"/>
              </a:lnSpc>
              <a:spcBef>
                <a:spcPct val="0"/>
              </a:spcBef>
            </a:pPr>
            <a:r>
              <a:rPr lang="en-US" sz="7500">
                <a:solidFill>
                  <a:srgbClr val="654E4E"/>
                </a:solidFill>
                <a:latin typeface="Mango AC"/>
                <a:ea typeface="Mango AC"/>
                <a:cs typeface="Mango AC"/>
                <a:sym typeface="Mango AC"/>
              </a:rPr>
              <a:t>Ready, Respectful and Safe...</a:t>
            </a:r>
          </a:p>
        </p:txBody>
      </p:sp>
      <p:sp>
        <p:nvSpPr>
          <p:cNvPr id="4" name="TextBox 4"/>
          <p:cNvSpPr txBox="1"/>
          <p:nvPr/>
        </p:nvSpPr>
        <p:spPr>
          <a:xfrm>
            <a:off x="5547893" y="2120474"/>
            <a:ext cx="12458962" cy="7691130"/>
          </a:xfrm>
          <a:prstGeom prst="rect">
            <a:avLst/>
          </a:prstGeom>
        </p:spPr>
        <p:txBody>
          <a:bodyPr lIns="0" tIns="0" rIns="0" bIns="0" rtlCol="0" anchor="t">
            <a:spAutoFit/>
          </a:bodyPr>
          <a:lstStyle/>
          <a:p>
            <a:pPr algn="ctr">
              <a:lnSpc>
                <a:spcPts val="3429"/>
              </a:lnSpc>
              <a:spcBef>
                <a:spcPct val="0"/>
              </a:spcBef>
            </a:pPr>
            <a:r>
              <a:rPr lang="en-US" sz="2449">
                <a:solidFill>
                  <a:srgbClr val="654E4E"/>
                </a:solidFill>
                <a:latin typeface="Open Sans Light"/>
                <a:ea typeface="Open Sans Light"/>
                <a:cs typeface="Open Sans Light"/>
                <a:sym typeface="Open Sans Light"/>
              </a:rPr>
              <a:t>In being Ready, our pupils follow routines and </a:t>
            </a:r>
            <a:r>
              <a:rPr lang="en-US" sz="2449" b="1">
                <a:solidFill>
                  <a:srgbClr val="654E4E"/>
                </a:solidFill>
                <a:latin typeface="Open Sans Bold"/>
                <a:ea typeface="Open Sans Bold"/>
                <a:cs typeface="Open Sans Bold"/>
                <a:sym typeface="Open Sans Bold"/>
              </a:rPr>
              <a:t>silent cues</a:t>
            </a:r>
            <a:r>
              <a:rPr lang="en-US" sz="2449">
                <a:solidFill>
                  <a:srgbClr val="654E4E"/>
                </a:solidFill>
                <a:latin typeface="Open Sans Light"/>
                <a:ea typeface="Open Sans Light"/>
                <a:cs typeface="Open Sans Light"/>
                <a:sym typeface="Open Sans Light"/>
              </a:rPr>
              <a:t>, they participate in active learning and listen well. They use their learning and life skills and demonstrate what they know. They present their </a:t>
            </a:r>
            <a:r>
              <a:rPr lang="en-US" sz="2449" b="1">
                <a:solidFill>
                  <a:srgbClr val="654E4E"/>
                </a:solidFill>
                <a:latin typeface="Open Sans Bold"/>
                <a:ea typeface="Open Sans Bold"/>
                <a:cs typeface="Open Sans Bold"/>
                <a:sym typeface="Open Sans Bold"/>
              </a:rPr>
              <a:t>work neatly </a:t>
            </a:r>
            <a:r>
              <a:rPr lang="en-US" sz="2449">
                <a:solidFill>
                  <a:srgbClr val="654E4E"/>
                </a:solidFill>
                <a:latin typeface="Open Sans Light"/>
                <a:ea typeface="Open Sans Light"/>
                <a:cs typeface="Open Sans Light"/>
                <a:sym typeface="Open Sans Light"/>
              </a:rPr>
              <a:t>and use equipment appropriately. They make the most of every moment! </a:t>
            </a:r>
          </a:p>
          <a:p>
            <a:pPr algn="ctr">
              <a:lnSpc>
                <a:spcPts val="3429"/>
              </a:lnSpc>
              <a:spcBef>
                <a:spcPct val="0"/>
              </a:spcBef>
            </a:pPr>
            <a:r>
              <a:rPr lang="en-US" sz="2449">
                <a:solidFill>
                  <a:srgbClr val="654E4E"/>
                </a:solidFill>
                <a:latin typeface="Open Sans Light"/>
                <a:ea typeface="Open Sans Light"/>
                <a:cs typeface="Open Sans Light"/>
                <a:sym typeface="Open Sans Light"/>
              </a:rPr>
              <a:t> </a:t>
            </a:r>
          </a:p>
          <a:p>
            <a:pPr algn="ctr">
              <a:lnSpc>
                <a:spcPts val="3429"/>
              </a:lnSpc>
              <a:spcBef>
                <a:spcPct val="0"/>
              </a:spcBef>
            </a:pPr>
            <a:r>
              <a:rPr lang="en-US" sz="2449">
                <a:solidFill>
                  <a:srgbClr val="654E4E"/>
                </a:solidFill>
                <a:latin typeface="Open Sans Light"/>
                <a:ea typeface="Open Sans Light"/>
                <a:cs typeface="Open Sans Light"/>
                <a:sym typeface="Open Sans Light"/>
              </a:rPr>
              <a:t> </a:t>
            </a:r>
          </a:p>
          <a:p>
            <a:pPr algn="ctr">
              <a:lnSpc>
                <a:spcPts val="3429"/>
              </a:lnSpc>
              <a:spcBef>
                <a:spcPct val="0"/>
              </a:spcBef>
            </a:pPr>
            <a:r>
              <a:rPr lang="en-US" sz="2449">
                <a:solidFill>
                  <a:srgbClr val="654E4E"/>
                </a:solidFill>
                <a:latin typeface="Open Sans Light"/>
                <a:ea typeface="Open Sans Light"/>
                <a:cs typeface="Open Sans Light"/>
                <a:sym typeface="Open Sans Light"/>
              </a:rPr>
              <a:t>In being Respectful, they demonstrate our </a:t>
            </a:r>
            <a:r>
              <a:rPr lang="en-US" sz="2449" b="1">
                <a:solidFill>
                  <a:srgbClr val="654E4E"/>
                </a:solidFill>
                <a:latin typeface="Open Sans Bold"/>
                <a:ea typeface="Open Sans Bold"/>
                <a:cs typeface="Open Sans Bold"/>
                <a:sym typeface="Open Sans Bold"/>
              </a:rPr>
              <a:t>LPPA and British Values</a:t>
            </a:r>
            <a:r>
              <a:rPr lang="en-US" sz="2449">
                <a:solidFill>
                  <a:srgbClr val="654E4E"/>
                </a:solidFill>
                <a:latin typeface="Open Sans Light"/>
                <a:ea typeface="Open Sans Light"/>
                <a:cs typeface="Open Sans Light"/>
                <a:sym typeface="Open Sans Light"/>
              </a:rPr>
              <a:t>. They are role models to one another and help others to be their best. They understand what it means to be tolerant and empathetic. Our pupils see </a:t>
            </a:r>
            <a:r>
              <a:rPr lang="en-US" sz="2449" b="1">
                <a:solidFill>
                  <a:srgbClr val="654E4E"/>
                </a:solidFill>
                <a:latin typeface="Open Sans Bold"/>
                <a:ea typeface="Open Sans Bold"/>
                <a:cs typeface="Open Sans Bold"/>
                <a:sym typeface="Open Sans Bold"/>
              </a:rPr>
              <a:t>differences as strengths</a:t>
            </a:r>
            <a:r>
              <a:rPr lang="en-US" sz="2449">
                <a:solidFill>
                  <a:srgbClr val="654E4E"/>
                </a:solidFill>
                <a:latin typeface="Open Sans Light"/>
                <a:ea typeface="Open Sans Light"/>
                <a:cs typeface="Open Sans Light"/>
                <a:sym typeface="Open Sans Light"/>
              </a:rPr>
              <a:t>, which make us unique. We celebrate achievements together. </a:t>
            </a:r>
          </a:p>
          <a:p>
            <a:pPr algn="ctr">
              <a:lnSpc>
                <a:spcPts val="3429"/>
              </a:lnSpc>
              <a:spcBef>
                <a:spcPct val="0"/>
              </a:spcBef>
            </a:pPr>
            <a:endParaRPr lang="en-US" sz="2449">
              <a:solidFill>
                <a:srgbClr val="654E4E"/>
              </a:solidFill>
              <a:latin typeface="Open Sans Light"/>
              <a:ea typeface="Open Sans Light"/>
              <a:cs typeface="Open Sans Light"/>
              <a:sym typeface="Open Sans Light"/>
            </a:endParaRPr>
          </a:p>
          <a:p>
            <a:pPr algn="ctr">
              <a:lnSpc>
                <a:spcPts val="3429"/>
              </a:lnSpc>
              <a:spcBef>
                <a:spcPct val="0"/>
              </a:spcBef>
            </a:pPr>
            <a:r>
              <a:rPr lang="en-US" sz="2449">
                <a:solidFill>
                  <a:srgbClr val="654E4E"/>
                </a:solidFill>
                <a:latin typeface="Open Sans Light"/>
                <a:ea typeface="Open Sans Light"/>
                <a:cs typeface="Open Sans Light"/>
                <a:sym typeface="Open Sans Light"/>
              </a:rPr>
              <a:t> </a:t>
            </a:r>
          </a:p>
          <a:p>
            <a:pPr algn="ctr">
              <a:lnSpc>
                <a:spcPts val="3429"/>
              </a:lnSpc>
              <a:spcBef>
                <a:spcPct val="0"/>
              </a:spcBef>
            </a:pPr>
            <a:r>
              <a:rPr lang="en-US" sz="2449">
                <a:solidFill>
                  <a:srgbClr val="654E4E"/>
                </a:solidFill>
                <a:latin typeface="Open Sans Light"/>
                <a:ea typeface="Open Sans Light"/>
                <a:cs typeface="Open Sans Light"/>
                <a:sym typeface="Open Sans Light"/>
              </a:rPr>
              <a:t>In being Safe, our pupils manage their feelings through the </a:t>
            </a:r>
            <a:r>
              <a:rPr lang="en-US" sz="2449" b="1">
                <a:solidFill>
                  <a:srgbClr val="654E4E"/>
                </a:solidFill>
                <a:latin typeface="Open Sans Bold"/>
                <a:ea typeface="Open Sans Bold"/>
                <a:cs typeface="Open Sans Bold"/>
                <a:sym typeface="Open Sans Bold"/>
              </a:rPr>
              <a:t>colours of regulation</a:t>
            </a:r>
            <a:r>
              <a:rPr lang="en-US" sz="2449">
                <a:solidFill>
                  <a:srgbClr val="654E4E"/>
                </a:solidFill>
                <a:latin typeface="Open Sans Light"/>
                <a:ea typeface="Open Sans Light"/>
                <a:cs typeface="Open Sans Light"/>
                <a:sym typeface="Open Sans Light"/>
              </a:rPr>
              <a:t> (green, red, blue and yellow). They think carefully about the feelings of others. We promote a healthy lifestyle through our </a:t>
            </a:r>
            <a:r>
              <a:rPr lang="en-US" sz="2449" b="1">
                <a:solidFill>
                  <a:srgbClr val="654E4E"/>
                </a:solidFill>
                <a:latin typeface="Open Sans Bold"/>
                <a:ea typeface="Open Sans Bold"/>
                <a:cs typeface="Open Sans Bold"/>
                <a:sym typeface="Open Sans Bold"/>
              </a:rPr>
              <a:t>SCARF scheme: both mentally and physically</a:t>
            </a:r>
            <a:r>
              <a:rPr lang="en-US" sz="2449">
                <a:solidFill>
                  <a:srgbClr val="654E4E"/>
                </a:solidFill>
                <a:latin typeface="Open Sans Light"/>
                <a:ea typeface="Open Sans Light"/>
                <a:cs typeface="Open Sans Light"/>
                <a:sym typeface="Open Sans Light"/>
              </a:rPr>
              <a:t>. Our pupils care for each other, their environment and belongings. They use reflection and consequences to reset. As a school, we believe that </a:t>
            </a:r>
            <a:r>
              <a:rPr lang="en-US" sz="2449" b="1">
                <a:solidFill>
                  <a:srgbClr val="654E4E"/>
                </a:solidFill>
                <a:latin typeface="Open Sans Bold"/>
                <a:ea typeface="Open Sans Bold"/>
                <a:cs typeface="Open Sans Bold"/>
                <a:sym typeface="Open Sans Bold"/>
              </a:rPr>
              <a:t>consistency is key</a:t>
            </a:r>
            <a:r>
              <a:rPr lang="en-US" sz="2449">
                <a:solidFill>
                  <a:srgbClr val="654E4E"/>
                </a:solidFill>
                <a:latin typeface="Open Sans Light"/>
                <a:ea typeface="Open Sans Light"/>
                <a:cs typeface="Open Sans Light"/>
                <a:sym typeface="Open Sans Light"/>
              </a:rPr>
              <a:t> to our pupils feeling safe.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3724517" y="-285493"/>
            <a:ext cx="9811171" cy="10260048"/>
          </a:xfrm>
          <a:custGeom>
            <a:avLst/>
            <a:gdLst/>
            <a:ahLst/>
            <a:cxnLst/>
            <a:rect l="l" t="t" r="r" b="b"/>
            <a:pathLst>
              <a:path w="9811171" h="10260048">
                <a:moveTo>
                  <a:pt x="0" y="0"/>
                </a:moveTo>
                <a:lnTo>
                  <a:pt x="9811171" y="0"/>
                </a:lnTo>
                <a:lnTo>
                  <a:pt x="9811171" y="10260048"/>
                </a:lnTo>
                <a:lnTo>
                  <a:pt x="0" y="10260048"/>
                </a:lnTo>
                <a:lnTo>
                  <a:pt x="0" y="0"/>
                </a:lnTo>
                <a:close/>
              </a:path>
            </a:pathLst>
          </a:custGeom>
          <a:blipFill>
            <a:blip r:embed="rId2"/>
            <a:stretch>
              <a:fillRect/>
            </a:stretch>
          </a:blipFill>
        </p:spPr>
      </p:sp>
      <p:sp>
        <p:nvSpPr>
          <p:cNvPr id="3" name="Freeform 3"/>
          <p:cNvSpPr/>
          <p:nvPr/>
        </p:nvSpPr>
        <p:spPr>
          <a:xfrm flipH="1" flipV="1">
            <a:off x="12202312" y="3571034"/>
            <a:ext cx="9811171" cy="10260048"/>
          </a:xfrm>
          <a:custGeom>
            <a:avLst/>
            <a:gdLst/>
            <a:ahLst/>
            <a:cxnLst/>
            <a:rect l="l" t="t" r="r" b="b"/>
            <a:pathLst>
              <a:path w="9811171" h="10260048">
                <a:moveTo>
                  <a:pt x="9811171" y="10260048"/>
                </a:moveTo>
                <a:lnTo>
                  <a:pt x="0" y="10260048"/>
                </a:lnTo>
                <a:lnTo>
                  <a:pt x="0" y="0"/>
                </a:lnTo>
                <a:lnTo>
                  <a:pt x="9811171" y="0"/>
                </a:lnTo>
                <a:lnTo>
                  <a:pt x="9811171" y="10260048"/>
                </a:lnTo>
                <a:close/>
              </a:path>
            </a:pathLst>
          </a:custGeom>
          <a:blipFill>
            <a:blip r:embed="rId2"/>
            <a:stretch>
              <a:fillRect/>
            </a:stretch>
          </a:blipFill>
        </p:spPr>
      </p:sp>
      <p:sp>
        <p:nvSpPr>
          <p:cNvPr id="4" name="Freeform 4"/>
          <p:cNvSpPr/>
          <p:nvPr/>
        </p:nvSpPr>
        <p:spPr>
          <a:xfrm>
            <a:off x="2801471" y="0"/>
            <a:ext cx="12685059" cy="10287000"/>
          </a:xfrm>
          <a:custGeom>
            <a:avLst/>
            <a:gdLst/>
            <a:ahLst/>
            <a:cxnLst/>
            <a:rect l="l" t="t" r="r" b="b"/>
            <a:pathLst>
              <a:path w="12685059" h="10287000">
                <a:moveTo>
                  <a:pt x="0" y="0"/>
                </a:moveTo>
                <a:lnTo>
                  <a:pt x="12685058" y="0"/>
                </a:lnTo>
                <a:lnTo>
                  <a:pt x="12685058" y="10287000"/>
                </a:lnTo>
                <a:lnTo>
                  <a:pt x="0" y="10287000"/>
                </a:lnTo>
                <a:lnTo>
                  <a:pt x="0" y="0"/>
                </a:lnTo>
                <a:close/>
              </a:path>
            </a:pathLst>
          </a:custGeom>
          <a:blipFill>
            <a:blip r:embed="rId3"/>
            <a:stretch>
              <a:fillRect/>
            </a:stretch>
          </a:blipFill>
        </p:spPr>
      </p:sp>
      <p:sp>
        <p:nvSpPr>
          <p:cNvPr id="5" name="TextBox 5"/>
          <p:cNvSpPr txBox="1"/>
          <p:nvPr/>
        </p:nvSpPr>
        <p:spPr>
          <a:xfrm>
            <a:off x="230881" y="7801028"/>
            <a:ext cx="7217445" cy="1069517"/>
          </a:xfrm>
          <a:prstGeom prst="rect">
            <a:avLst/>
          </a:prstGeom>
        </p:spPr>
        <p:txBody>
          <a:bodyPr lIns="0" tIns="0" rIns="0" bIns="0" rtlCol="0" anchor="t">
            <a:spAutoFit/>
          </a:bodyPr>
          <a:lstStyle/>
          <a:p>
            <a:pPr marL="0" lvl="0" indent="0" algn="ctr">
              <a:lnSpc>
                <a:spcPts val="8899"/>
              </a:lnSpc>
              <a:spcBef>
                <a:spcPct val="0"/>
              </a:spcBef>
            </a:pPr>
            <a:r>
              <a:rPr lang="en-US" sz="6356">
                <a:solidFill>
                  <a:srgbClr val="654E4E"/>
                </a:solidFill>
                <a:latin typeface="Amaranth"/>
                <a:ea typeface="Amaranth"/>
                <a:cs typeface="Amaranth"/>
                <a:sym typeface="Amaranth"/>
              </a:rPr>
              <a:t>1, 2, 3 Magic</a:t>
            </a:r>
          </a:p>
        </p:txBody>
      </p:sp>
      <p:sp>
        <p:nvSpPr>
          <p:cNvPr id="6" name="TextBox 6"/>
          <p:cNvSpPr txBox="1"/>
          <p:nvPr/>
        </p:nvSpPr>
        <p:spPr>
          <a:xfrm>
            <a:off x="1388215" y="9201150"/>
            <a:ext cx="5632490" cy="993954"/>
          </a:xfrm>
          <a:prstGeom prst="rect">
            <a:avLst/>
          </a:prstGeom>
        </p:spPr>
        <p:txBody>
          <a:bodyPr lIns="0" tIns="0" rIns="0" bIns="0" rtlCol="0" anchor="t">
            <a:spAutoFit/>
          </a:bodyPr>
          <a:lstStyle/>
          <a:p>
            <a:pPr algn="ctr">
              <a:lnSpc>
                <a:spcPts val="4015"/>
              </a:lnSpc>
            </a:pPr>
            <a:r>
              <a:rPr lang="en-US" sz="2867">
                <a:solidFill>
                  <a:srgbClr val="000000"/>
                </a:solidFill>
                <a:latin typeface="Open Sans Light"/>
                <a:ea typeface="Open Sans Light"/>
                <a:cs typeface="Open Sans Light"/>
                <a:sym typeface="Open Sans Light"/>
              </a:rPr>
              <a:t>2 x 3s in a week, stay in at lunch</a:t>
            </a:r>
          </a:p>
          <a:p>
            <a:pPr algn="ctr">
              <a:lnSpc>
                <a:spcPts val="4015"/>
              </a:lnSpc>
              <a:spcBef>
                <a:spcPct val="0"/>
              </a:spcBef>
            </a:pPr>
            <a:r>
              <a:rPr lang="en-US" sz="2867">
                <a:solidFill>
                  <a:srgbClr val="000000"/>
                </a:solidFill>
                <a:latin typeface="Open Sans Light"/>
                <a:ea typeface="Open Sans Light"/>
                <a:cs typeface="Open Sans Light"/>
                <a:sym typeface="Open Sans Light"/>
              </a:rPr>
              <a:t>4 x 2s breaktime/ 15 mins of lunch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4973149" y="933450"/>
            <a:ext cx="11298333" cy="3240721"/>
          </a:xfrm>
          <a:prstGeom prst="rect">
            <a:avLst/>
          </a:prstGeom>
        </p:spPr>
        <p:txBody>
          <a:bodyPr lIns="0" tIns="0" rIns="0" bIns="0" rtlCol="0" anchor="t">
            <a:spAutoFit/>
          </a:bodyPr>
          <a:lstStyle/>
          <a:p>
            <a:pPr algn="ctr">
              <a:lnSpc>
                <a:spcPts val="5127"/>
              </a:lnSpc>
            </a:pPr>
            <a:r>
              <a:rPr lang="en-US" sz="3662">
                <a:solidFill>
                  <a:srgbClr val="654E4E"/>
                </a:solidFill>
                <a:latin typeface="Arimo"/>
                <a:ea typeface="Arimo"/>
                <a:cs typeface="Arimo"/>
                <a:sym typeface="Arimo"/>
              </a:rPr>
              <a:t>We promote positives through Trackit, which earns the children points, which lead to certificates. </a:t>
            </a:r>
          </a:p>
          <a:p>
            <a:pPr marL="0" lvl="0" indent="0" algn="ctr">
              <a:lnSpc>
                <a:spcPts val="5127"/>
              </a:lnSpc>
              <a:spcBef>
                <a:spcPct val="0"/>
              </a:spcBef>
            </a:pPr>
            <a:r>
              <a:rPr lang="en-US" sz="3662">
                <a:solidFill>
                  <a:srgbClr val="654E4E"/>
                </a:solidFill>
                <a:latin typeface="Arimo"/>
                <a:ea typeface="Arimo"/>
                <a:cs typeface="Arimo"/>
                <a:sym typeface="Arimo"/>
              </a:rPr>
              <a:t>You need to download the app  and view your child’s behaviour and attendance record. If you require a new letter to access the app, please ask at the office.</a:t>
            </a:r>
          </a:p>
        </p:txBody>
      </p:sp>
      <p:pic>
        <p:nvPicPr>
          <p:cNvPr id="3" name="Picture 3"/>
          <p:cNvPicPr>
            <a:picLocks noChangeAspect="1"/>
          </p:cNvPicPr>
          <p:nvPr/>
        </p:nvPicPr>
        <p:blipFill>
          <a:blip r:embed="rId2"/>
          <a:srcRect/>
          <a:stretch>
            <a:fillRect/>
          </a:stretch>
        </p:blipFill>
        <p:spPr>
          <a:xfrm>
            <a:off x="645187" y="312613"/>
            <a:ext cx="4862223" cy="7970857"/>
          </a:xfrm>
          <a:prstGeom prst="rect">
            <a:avLst/>
          </a:prstGeom>
        </p:spPr>
      </p:pic>
      <p:sp>
        <p:nvSpPr>
          <p:cNvPr id="4" name="Freeform 4"/>
          <p:cNvSpPr/>
          <p:nvPr/>
        </p:nvSpPr>
        <p:spPr>
          <a:xfrm rot="-7547603">
            <a:off x="14475453" y="-1146079"/>
            <a:ext cx="5247487" cy="4867044"/>
          </a:xfrm>
          <a:custGeom>
            <a:avLst/>
            <a:gdLst/>
            <a:ahLst/>
            <a:cxnLst/>
            <a:rect l="l" t="t" r="r" b="b"/>
            <a:pathLst>
              <a:path w="5247487" h="4867044">
                <a:moveTo>
                  <a:pt x="0" y="0"/>
                </a:moveTo>
                <a:lnTo>
                  <a:pt x="5247487" y="0"/>
                </a:lnTo>
                <a:lnTo>
                  <a:pt x="5247487" y="4867044"/>
                </a:lnTo>
                <a:lnTo>
                  <a:pt x="0" y="486704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4699413" y="4656673"/>
            <a:ext cx="11845804" cy="5252207"/>
          </a:xfrm>
          <a:custGeom>
            <a:avLst/>
            <a:gdLst/>
            <a:ahLst/>
            <a:cxnLst/>
            <a:rect l="l" t="t" r="r" b="b"/>
            <a:pathLst>
              <a:path w="11845804" h="5252207">
                <a:moveTo>
                  <a:pt x="0" y="0"/>
                </a:moveTo>
                <a:lnTo>
                  <a:pt x="11845804" y="0"/>
                </a:lnTo>
                <a:lnTo>
                  <a:pt x="11845804" y="5252207"/>
                </a:lnTo>
                <a:lnTo>
                  <a:pt x="0" y="5252207"/>
                </a:lnTo>
                <a:lnTo>
                  <a:pt x="0" y="0"/>
                </a:lnTo>
                <a:close/>
              </a:path>
            </a:pathLst>
          </a:custGeom>
          <a:blipFill>
            <a:blip r:embed="rId5"/>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flipH="1">
            <a:off x="14831821" y="3396465"/>
            <a:ext cx="1629687" cy="3182811"/>
          </a:xfrm>
          <a:custGeom>
            <a:avLst/>
            <a:gdLst/>
            <a:ahLst/>
            <a:cxnLst/>
            <a:rect l="l" t="t" r="r" b="b"/>
            <a:pathLst>
              <a:path w="1629687" h="3182811">
                <a:moveTo>
                  <a:pt x="1629687" y="0"/>
                </a:moveTo>
                <a:lnTo>
                  <a:pt x="0" y="0"/>
                </a:lnTo>
                <a:lnTo>
                  <a:pt x="0" y="3182811"/>
                </a:lnTo>
                <a:lnTo>
                  <a:pt x="1629687" y="3182811"/>
                </a:lnTo>
                <a:lnTo>
                  <a:pt x="1629687" y="0"/>
                </a:lnTo>
                <a:close/>
              </a:path>
            </a:pathLst>
          </a:custGeom>
          <a:blipFill>
            <a:blip r:embed="rId2"/>
            <a:stretch>
              <a:fillRect/>
            </a:stretch>
          </a:blipFill>
        </p:spPr>
      </p:sp>
      <p:sp>
        <p:nvSpPr>
          <p:cNvPr id="3" name="TextBox 3"/>
          <p:cNvSpPr txBox="1"/>
          <p:nvPr/>
        </p:nvSpPr>
        <p:spPr>
          <a:xfrm>
            <a:off x="1028700" y="90723"/>
            <a:ext cx="12027294" cy="1257300"/>
          </a:xfrm>
          <a:prstGeom prst="rect">
            <a:avLst/>
          </a:prstGeom>
        </p:spPr>
        <p:txBody>
          <a:bodyPr lIns="0" tIns="0" rIns="0" bIns="0" rtlCol="0" anchor="t">
            <a:spAutoFit/>
          </a:bodyPr>
          <a:lstStyle/>
          <a:p>
            <a:pPr marL="0" lvl="0" indent="0" algn="ctr">
              <a:lnSpc>
                <a:spcPts val="8892"/>
              </a:lnSpc>
              <a:spcBef>
                <a:spcPct val="0"/>
              </a:spcBef>
            </a:pPr>
            <a:r>
              <a:rPr lang="en-US" sz="7410">
                <a:solidFill>
                  <a:srgbClr val="654E4E"/>
                </a:solidFill>
                <a:latin typeface="Mango AC"/>
                <a:ea typeface="Mango AC"/>
                <a:cs typeface="Mango AC"/>
                <a:sym typeface="Mango AC"/>
              </a:rPr>
              <a:t>Attendance Policy</a:t>
            </a:r>
          </a:p>
        </p:txBody>
      </p:sp>
      <p:sp>
        <p:nvSpPr>
          <p:cNvPr id="4" name="TextBox 4"/>
          <p:cNvSpPr txBox="1"/>
          <p:nvPr/>
        </p:nvSpPr>
        <p:spPr>
          <a:xfrm>
            <a:off x="1028700" y="7051040"/>
            <a:ext cx="17259300" cy="3235960"/>
          </a:xfrm>
          <a:prstGeom prst="rect">
            <a:avLst/>
          </a:prstGeom>
        </p:spPr>
        <p:txBody>
          <a:bodyPr lIns="0" tIns="0" rIns="0" bIns="0" rtlCol="0" anchor="t">
            <a:spAutoFit/>
          </a:bodyPr>
          <a:lstStyle/>
          <a:p>
            <a:pPr algn="l">
              <a:lnSpc>
                <a:spcPts val="6439"/>
              </a:lnSpc>
            </a:pPr>
            <a:r>
              <a:rPr lang="en-US" sz="4599" u="sng">
                <a:solidFill>
                  <a:srgbClr val="654E4E"/>
                </a:solidFill>
                <a:latin typeface="Arimo"/>
                <a:ea typeface="Arimo"/>
                <a:cs typeface="Arimo"/>
                <a:sym typeface="Arimo"/>
                <a:hlinkClick r:id="rId3" tooltip="https://primarysite-prod-sorted.s3.amazonaws.com/lubbins-park-primary-academy/UploadedDocument/32c8bbd8-6e98-4dbb-b0d1-8b97961201f6/lppa-attendance-policy-2024-25-1.2.pdf"/>
              </a:rPr>
              <a:t>https://primarysite-prod-sorted.s3.amazonaws.com/lubbins-park-primary-academy/UploadedDocument/32c8bbd8-6e98-4dbb-b0d1-8b97961201f6/lppa-attendance-policy-2024-25-1.2.pdf</a:t>
            </a:r>
          </a:p>
          <a:p>
            <a:pPr algn="l">
              <a:lnSpc>
                <a:spcPts val="6439"/>
              </a:lnSpc>
            </a:pPr>
            <a:endParaRPr lang="en-US" sz="4599" u="sng">
              <a:solidFill>
                <a:srgbClr val="654E4E"/>
              </a:solidFill>
              <a:latin typeface="Arimo"/>
              <a:ea typeface="Arimo"/>
              <a:cs typeface="Arimo"/>
              <a:sym typeface="Arimo"/>
              <a:hlinkClick r:id="rId3" tooltip="https://primarysite-prod-sorted.s3.amazonaws.com/lubbins-park-primary-academy/UploadedDocument/32c8bbd8-6e98-4dbb-b0d1-8b97961201f6/lppa-attendance-policy-2024-25-1.2.pdf"/>
            </a:endParaRPr>
          </a:p>
        </p:txBody>
      </p:sp>
      <p:sp>
        <p:nvSpPr>
          <p:cNvPr id="5" name="TextBox 5"/>
          <p:cNvSpPr txBox="1"/>
          <p:nvPr/>
        </p:nvSpPr>
        <p:spPr>
          <a:xfrm>
            <a:off x="5789094" y="5429347"/>
            <a:ext cx="6709812" cy="1320738"/>
          </a:xfrm>
          <a:prstGeom prst="rect">
            <a:avLst/>
          </a:prstGeom>
        </p:spPr>
        <p:txBody>
          <a:bodyPr lIns="0" tIns="0" rIns="0" bIns="0" rtlCol="0" anchor="t">
            <a:spAutoFit/>
          </a:bodyPr>
          <a:lstStyle/>
          <a:p>
            <a:pPr marL="0" lvl="0" indent="0" algn="ctr">
              <a:lnSpc>
                <a:spcPts val="4961"/>
              </a:lnSpc>
              <a:spcBef>
                <a:spcPct val="0"/>
              </a:spcBef>
            </a:pPr>
            <a:r>
              <a:rPr lang="en-US" sz="4134">
                <a:solidFill>
                  <a:srgbClr val="654E4E"/>
                </a:solidFill>
                <a:latin typeface="Mango AC"/>
                <a:ea typeface="Mango AC"/>
                <a:cs typeface="Mango AC"/>
                <a:sym typeface="Mango AC"/>
              </a:rPr>
              <a:t>Link to attendance policy:</a:t>
            </a:r>
          </a:p>
        </p:txBody>
      </p:sp>
      <p:sp>
        <p:nvSpPr>
          <p:cNvPr id="6" name="TextBox 6"/>
          <p:cNvSpPr txBox="1"/>
          <p:nvPr/>
        </p:nvSpPr>
        <p:spPr>
          <a:xfrm>
            <a:off x="0" y="1788455"/>
            <a:ext cx="13934046" cy="2702474"/>
          </a:xfrm>
          <a:prstGeom prst="rect">
            <a:avLst/>
          </a:prstGeom>
        </p:spPr>
        <p:txBody>
          <a:bodyPr lIns="0" tIns="0" rIns="0" bIns="0" rtlCol="0" anchor="t">
            <a:spAutoFit/>
          </a:bodyPr>
          <a:lstStyle/>
          <a:p>
            <a:pPr algn="ctr">
              <a:lnSpc>
                <a:spcPts val="5194"/>
              </a:lnSpc>
              <a:spcBef>
                <a:spcPct val="0"/>
              </a:spcBef>
            </a:pPr>
            <a:r>
              <a:rPr lang="en-US" sz="4328">
                <a:solidFill>
                  <a:srgbClr val="654E4E"/>
                </a:solidFill>
                <a:latin typeface="Mango AC"/>
                <a:ea typeface="Mango AC"/>
                <a:cs typeface="Mango AC"/>
                <a:sym typeface="Mango AC"/>
              </a:rPr>
              <a:t>Working together in partnership to get our children to school, every day and on time. </a:t>
            </a:r>
          </a:p>
          <a:p>
            <a:pPr algn="ctr">
              <a:lnSpc>
                <a:spcPts val="5194"/>
              </a:lnSpc>
              <a:spcBef>
                <a:spcPct val="0"/>
              </a:spcBef>
            </a:pPr>
            <a:r>
              <a:rPr lang="en-US" sz="4328">
                <a:solidFill>
                  <a:srgbClr val="654E4E"/>
                </a:solidFill>
                <a:latin typeface="Mango AC"/>
                <a:ea typeface="Mango AC"/>
                <a:cs typeface="Mango AC"/>
                <a:sym typeface="Mango AC"/>
              </a:rPr>
              <a:t>Please see leaflet attached for the guidance from ECC.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2878203" y="4275728"/>
            <a:ext cx="7131596" cy="2150100"/>
            <a:chOff x="0" y="0"/>
            <a:chExt cx="1878280" cy="566281"/>
          </a:xfrm>
        </p:grpSpPr>
        <p:sp>
          <p:nvSpPr>
            <p:cNvPr id="3" name="Freeform 3"/>
            <p:cNvSpPr/>
            <p:nvPr/>
          </p:nvSpPr>
          <p:spPr>
            <a:xfrm>
              <a:off x="0" y="0"/>
              <a:ext cx="1878281" cy="566281"/>
            </a:xfrm>
            <a:custGeom>
              <a:avLst/>
              <a:gdLst/>
              <a:ahLst/>
              <a:cxnLst/>
              <a:rect l="l" t="t" r="r" b="b"/>
              <a:pathLst>
                <a:path w="1878281" h="566281">
                  <a:moveTo>
                    <a:pt x="55365" y="0"/>
                  </a:moveTo>
                  <a:lnTo>
                    <a:pt x="1822916" y="0"/>
                  </a:lnTo>
                  <a:cubicBezTo>
                    <a:pt x="1837599" y="0"/>
                    <a:pt x="1851682" y="5833"/>
                    <a:pt x="1862065" y="16216"/>
                  </a:cubicBezTo>
                  <a:cubicBezTo>
                    <a:pt x="1872448" y="26599"/>
                    <a:pt x="1878281" y="40681"/>
                    <a:pt x="1878281" y="55365"/>
                  </a:cubicBezTo>
                  <a:lnTo>
                    <a:pt x="1878281" y="510917"/>
                  </a:lnTo>
                  <a:cubicBezTo>
                    <a:pt x="1878281" y="525600"/>
                    <a:pt x="1872448" y="539683"/>
                    <a:pt x="1862065" y="550066"/>
                  </a:cubicBezTo>
                  <a:cubicBezTo>
                    <a:pt x="1851682" y="560448"/>
                    <a:pt x="1837599" y="566281"/>
                    <a:pt x="1822916" y="566281"/>
                  </a:cubicBezTo>
                  <a:lnTo>
                    <a:pt x="55365" y="566281"/>
                  </a:lnTo>
                  <a:cubicBezTo>
                    <a:pt x="40681" y="566281"/>
                    <a:pt x="26599" y="560448"/>
                    <a:pt x="16216" y="550066"/>
                  </a:cubicBezTo>
                  <a:cubicBezTo>
                    <a:pt x="5833" y="539683"/>
                    <a:pt x="0" y="525600"/>
                    <a:pt x="0" y="510917"/>
                  </a:cubicBezTo>
                  <a:lnTo>
                    <a:pt x="0" y="55365"/>
                  </a:lnTo>
                  <a:cubicBezTo>
                    <a:pt x="0" y="40681"/>
                    <a:pt x="5833" y="26599"/>
                    <a:pt x="16216" y="16216"/>
                  </a:cubicBezTo>
                  <a:cubicBezTo>
                    <a:pt x="26599" y="5833"/>
                    <a:pt x="40681" y="0"/>
                    <a:pt x="55365" y="0"/>
                  </a:cubicBezTo>
                  <a:close/>
                </a:path>
              </a:pathLst>
            </a:custGeom>
            <a:solidFill>
              <a:srgbClr val="F2F6F3"/>
            </a:solidFill>
          </p:spPr>
        </p:sp>
        <p:sp>
          <p:nvSpPr>
            <p:cNvPr id="4" name="TextBox 4"/>
            <p:cNvSpPr txBox="1"/>
            <p:nvPr/>
          </p:nvSpPr>
          <p:spPr>
            <a:xfrm>
              <a:off x="0" y="-38100"/>
              <a:ext cx="1878280" cy="604381"/>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1723558" y="1339128"/>
            <a:ext cx="4764975" cy="7608743"/>
          </a:xfrm>
          <a:custGeom>
            <a:avLst/>
            <a:gdLst/>
            <a:ahLst/>
            <a:cxnLst/>
            <a:rect l="l" t="t" r="r" b="b"/>
            <a:pathLst>
              <a:path w="4764975" h="7608743">
                <a:moveTo>
                  <a:pt x="0" y="0"/>
                </a:moveTo>
                <a:lnTo>
                  <a:pt x="4764975" y="0"/>
                </a:lnTo>
                <a:lnTo>
                  <a:pt x="4764975" y="7608744"/>
                </a:lnTo>
                <a:lnTo>
                  <a:pt x="0" y="7608744"/>
                </a:lnTo>
                <a:lnTo>
                  <a:pt x="0" y="0"/>
                </a:lnTo>
                <a:close/>
              </a:path>
            </a:pathLst>
          </a:custGeom>
          <a:blipFill>
            <a:blip r:embed="rId2"/>
            <a:stretch>
              <a:fillRect/>
            </a:stretch>
          </a:blipFill>
        </p:spPr>
      </p:sp>
      <p:sp>
        <p:nvSpPr>
          <p:cNvPr id="6" name="Freeform 6"/>
          <p:cNvSpPr/>
          <p:nvPr/>
        </p:nvSpPr>
        <p:spPr>
          <a:xfrm>
            <a:off x="2878203" y="2190450"/>
            <a:ext cx="7257880" cy="5906100"/>
          </a:xfrm>
          <a:custGeom>
            <a:avLst/>
            <a:gdLst/>
            <a:ahLst/>
            <a:cxnLst/>
            <a:rect l="l" t="t" r="r" b="b"/>
            <a:pathLst>
              <a:path w="7257880" h="5906100">
                <a:moveTo>
                  <a:pt x="0" y="0"/>
                </a:moveTo>
                <a:lnTo>
                  <a:pt x="7257881" y="0"/>
                </a:lnTo>
                <a:lnTo>
                  <a:pt x="7257881" y="5906100"/>
                </a:lnTo>
                <a:lnTo>
                  <a:pt x="0" y="5906100"/>
                </a:lnTo>
                <a:lnTo>
                  <a:pt x="0" y="0"/>
                </a:lnTo>
                <a:close/>
              </a:path>
            </a:pathLst>
          </a:custGeom>
          <a:blipFill>
            <a:blip r:embed="rId3"/>
            <a:stretch>
              <a:fillRect/>
            </a:stretch>
          </a:blipFill>
        </p:spPr>
      </p:sp>
      <p:sp>
        <p:nvSpPr>
          <p:cNvPr id="7" name="TextBox 7"/>
          <p:cNvSpPr txBox="1"/>
          <p:nvPr/>
        </p:nvSpPr>
        <p:spPr>
          <a:xfrm>
            <a:off x="3605535" y="4404628"/>
            <a:ext cx="5676932" cy="1144271"/>
          </a:xfrm>
          <a:prstGeom prst="rect">
            <a:avLst/>
          </a:prstGeom>
        </p:spPr>
        <p:txBody>
          <a:bodyPr lIns="0" tIns="0" rIns="0" bIns="0" rtlCol="0" anchor="t">
            <a:spAutoFit/>
          </a:bodyPr>
          <a:lstStyle/>
          <a:p>
            <a:pPr marL="0" lvl="0" indent="0" algn="ctr">
              <a:lnSpc>
                <a:spcPts val="9379"/>
              </a:lnSpc>
              <a:spcBef>
                <a:spcPct val="0"/>
              </a:spcBef>
            </a:pPr>
            <a:r>
              <a:rPr lang="en-US" sz="6699">
                <a:solidFill>
                  <a:srgbClr val="654E4E"/>
                </a:solidFill>
                <a:latin typeface="Amaranth"/>
                <a:ea typeface="Amaranth"/>
                <a:cs typeface="Amaranth"/>
                <a:sym typeface="Amaranth"/>
              </a:rPr>
              <a:t>Curriculum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1388590" y="942975"/>
            <a:ext cx="15405652" cy="9135509"/>
          </a:xfrm>
          <a:prstGeom prst="rect">
            <a:avLst/>
          </a:prstGeom>
        </p:spPr>
        <p:txBody>
          <a:bodyPr lIns="0" tIns="0" rIns="0" bIns="0" rtlCol="0" anchor="t">
            <a:spAutoFit/>
          </a:bodyPr>
          <a:lstStyle/>
          <a:p>
            <a:pPr algn="ctr">
              <a:lnSpc>
                <a:spcPts val="4822"/>
              </a:lnSpc>
            </a:pPr>
            <a:r>
              <a:rPr lang="en-US" sz="3444">
                <a:solidFill>
                  <a:srgbClr val="654E4E"/>
                </a:solidFill>
                <a:latin typeface="Arimo"/>
                <a:ea typeface="Arimo"/>
                <a:cs typeface="Arimo"/>
                <a:sym typeface="Arimo"/>
              </a:rPr>
              <a:t>We pride ourselves on the fact that all of our children are able to access a broad and balanced curriculum at Lubbins Park. </a:t>
            </a:r>
          </a:p>
          <a:p>
            <a:pPr algn="ctr">
              <a:lnSpc>
                <a:spcPts val="4822"/>
              </a:lnSpc>
            </a:pPr>
            <a:endParaRPr lang="en-US" sz="3444">
              <a:solidFill>
                <a:srgbClr val="654E4E"/>
              </a:solidFill>
              <a:latin typeface="Arimo"/>
              <a:ea typeface="Arimo"/>
              <a:cs typeface="Arimo"/>
              <a:sym typeface="Arimo"/>
            </a:endParaRPr>
          </a:p>
          <a:p>
            <a:pPr algn="ctr">
              <a:lnSpc>
                <a:spcPts val="4822"/>
              </a:lnSpc>
            </a:pPr>
            <a:r>
              <a:rPr lang="en-US" sz="3444">
                <a:solidFill>
                  <a:srgbClr val="654E4E"/>
                </a:solidFill>
                <a:latin typeface="Arimo"/>
                <a:ea typeface="Arimo"/>
                <a:cs typeface="Arimo"/>
                <a:sym typeface="Arimo"/>
              </a:rPr>
              <a:t>We use schemes that are written by professionals and experts in their various fields to ensure that we are always able to provide top-quality teaching across all subjects. </a:t>
            </a:r>
          </a:p>
          <a:p>
            <a:pPr algn="ctr">
              <a:lnSpc>
                <a:spcPts val="4822"/>
              </a:lnSpc>
            </a:pPr>
            <a:endParaRPr lang="en-US" sz="3444">
              <a:solidFill>
                <a:srgbClr val="654E4E"/>
              </a:solidFill>
              <a:latin typeface="Arimo"/>
              <a:ea typeface="Arimo"/>
              <a:cs typeface="Arimo"/>
              <a:sym typeface="Arimo"/>
            </a:endParaRPr>
          </a:p>
          <a:p>
            <a:pPr algn="ctr">
              <a:lnSpc>
                <a:spcPts val="4822"/>
              </a:lnSpc>
            </a:pPr>
            <a:r>
              <a:rPr lang="en-US" sz="3444">
                <a:solidFill>
                  <a:srgbClr val="654E4E"/>
                </a:solidFill>
                <a:latin typeface="Arimo"/>
                <a:ea typeface="Arimo"/>
                <a:cs typeface="Arimo"/>
                <a:sym typeface="Arimo"/>
              </a:rPr>
              <a:t>The schemes that we use are:</a:t>
            </a:r>
          </a:p>
          <a:p>
            <a:pPr algn="ctr">
              <a:lnSpc>
                <a:spcPts val="4822"/>
              </a:lnSpc>
            </a:pPr>
            <a:endParaRPr lang="en-US" sz="3444">
              <a:solidFill>
                <a:srgbClr val="654E4E"/>
              </a:solidFill>
              <a:latin typeface="Arimo"/>
              <a:ea typeface="Arimo"/>
              <a:cs typeface="Arimo"/>
              <a:sym typeface="Arimo"/>
            </a:endParaRPr>
          </a:p>
          <a:p>
            <a:pPr algn="ctr">
              <a:lnSpc>
                <a:spcPts val="4822"/>
              </a:lnSpc>
            </a:pPr>
            <a:r>
              <a:rPr lang="en-US" sz="3444">
                <a:solidFill>
                  <a:srgbClr val="654E4E"/>
                </a:solidFill>
                <a:latin typeface="Arimo"/>
                <a:ea typeface="Arimo"/>
                <a:cs typeface="Arimo"/>
                <a:sym typeface="Arimo"/>
              </a:rPr>
              <a:t>Phonics - Read, Write, Inc</a:t>
            </a:r>
          </a:p>
          <a:p>
            <a:pPr algn="ctr">
              <a:lnSpc>
                <a:spcPts val="4822"/>
              </a:lnSpc>
            </a:pPr>
            <a:r>
              <a:rPr lang="en-US" sz="3444">
                <a:solidFill>
                  <a:srgbClr val="654E4E"/>
                </a:solidFill>
                <a:latin typeface="Arimo"/>
                <a:ea typeface="Arimo"/>
                <a:cs typeface="Arimo"/>
                <a:sym typeface="Arimo"/>
              </a:rPr>
              <a:t>Reading and Writing - Literacy Tree</a:t>
            </a:r>
          </a:p>
          <a:p>
            <a:pPr algn="ctr">
              <a:lnSpc>
                <a:spcPts val="4822"/>
              </a:lnSpc>
            </a:pPr>
            <a:r>
              <a:rPr lang="en-US" sz="3444">
                <a:solidFill>
                  <a:srgbClr val="654E4E"/>
                </a:solidFill>
                <a:latin typeface="Arimo"/>
                <a:ea typeface="Arimo"/>
                <a:cs typeface="Arimo"/>
                <a:sym typeface="Arimo"/>
              </a:rPr>
              <a:t>PE - Get Set 4 PE</a:t>
            </a:r>
          </a:p>
          <a:p>
            <a:pPr algn="ctr">
              <a:lnSpc>
                <a:spcPts val="4822"/>
              </a:lnSpc>
            </a:pPr>
            <a:r>
              <a:rPr lang="en-US" sz="3444">
                <a:solidFill>
                  <a:srgbClr val="654E4E"/>
                </a:solidFill>
                <a:latin typeface="Arimo"/>
                <a:ea typeface="Arimo"/>
                <a:cs typeface="Arimo"/>
                <a:sym typeface="Arimo"/>
              </a:rPr>
              <a:t>Foundation Subjects - Kapow</a:t>
            </a:r>
          </a:p>
          <a:p>
            <a:pPr algn="ctr">
              <a:lnSpc>
                <a:spcPts val="4822"/>
              </a:lnSpc>
            </a:pPr>
            <a:r>
              <a:rPr lang="en-US" sz="3444">
                <a:solidFill>
                  <a:srgbClr val="654E4E"/>
                </a:solidFill>
                <a:latin typeface="Arimo"/>
                <a:ea typeface="Arimo"/>
                <a:cs typeface="Arimo"/>
                <a:sym typeface="Arimo"/>
              </a:rPr>
              <a:t>Wellbeing - myHappymind </a:t>
            </a:r>
          </a:p>
          <a:p>
            <a:pPr marL="0" lvl="0" indent="0" algn="ctr">
              <a:lnSpc>
                <a:spcPts val="4822"/>
              </a:lnSpc>
              <a:spcBef>
                <a:spcPct val="0"/>
              </a:spcBef>
            </a:pPr>
            <a:endParaRPr lang="en-US" sz="3444">
              <a:solidFill>
                <a:srgbClr val="654E4E"/>
              </a:solidFill>
              <a:latin typeface="Arimo"/>
              <a:ea typeface="Arimo"/>
              <a:cs typeface="Arimo"/>
              <a:sym typeface="Arim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1682189" y="168960"/>
            <a:ext cx="14894021" cy="9929348"/>
          </a:xfrm>
          <a:custGeom>
            <a:avLst/>
            <a:gdLst/>
            <a:ahLst/>
            <a:cxnLst/>
            <a:rect l="l" t="t" r="r" b="b"/>
            <a:pathLst>
              <a:path w="14894021" h="9929348">
                <a:moveTo>
                  <a:pt x="0" y="0"/>
                </a:moveTo>
                <a:lnTo>
                  <a:pt x="14894022" y="0"/>
                </a:lnTo>
                <a:lnTo>
                  <a:pt x="14894022" y="9929347"/>
                </a:lnTo>
                <a:lnTo>
                  <a:pt x="0" y="9929347"/>
                </a:lnTo>
                <a:lnTo>
                  <a:pt x="0" y="0"/>
                </a:lnTo>
                <a:close/>
              </a:path>
            </a:pathLst>
          </a:custGeom>
          <a:blipFill>
            <a:blip r:embed="rId2"/>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1688589" y="204290"/>
            <a:ext cx="14910822" cy="9878419"/>
          </a:xfrm>
          <a:custGeom>
            <a:avLst/>
            <a:gdLst/>
            <a:ahLst/>
            <a:cxnLst/>
            <a:rect l="l" t="t" r="r" b="b"/>
            <a:pathLst>
              <a:path w="14910822" h="9878419">
                <a:moveTo>
                  <a:pt x="0" y="0"/>
                </a:moveTo>
                <a:lnTo>
                  <a:pt x="14910822" y="0"/>
                </a:lnTo>
                <a:lnTo>
                  <a:pt x="14910822" y="9878420"/>
                </a:lnTo>
                <a:lnTo>
                  <a:pt x="0" y="9878420"/>
                </a:lnTo>
                <a:lnTo>
                  <a:pt x="0" y="0"/>
                </a:lnTo>
                <a:close/>
              </a:path>
            </a:pathLst>
          </a:custGeom>
          <a:blipFill>
            <a:blip r:embed="rId2"/>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1586971" y="118951"/>
            <a:ext cx="15048292" cy="10005371"/>
          </a:xfrm>
          <a:custGeom>
            <a:avLst/>
            <a:gdLst/>
            <a:ahLst/>
            <a:cxnLst/>
            <a:rect l="l" t="t" r="r" b="b"/>
            <a:pathLst>
              <a:path w="15048292" h="10005371">
                <a:moveTo>
                  <a:pt x="0" y="0"/>
                </a:moveTo>
                <a:lnTo>
                  <a:pt x="15048292" y="0"/>
                </a:lnTo>
                <a:lnTo>
                  <a:pt x="15048292" y="10005371"/>
                </a:lnTo>
                <a:lnTo>
                  <a:pt x="0" y="10005371"/>
                </a:lnTo>
                <a:lnTo>
                  <a:pt x="0" y="0"/>
                </a:lnTo>
                <a:close/>
              </a:path>
            </a:pathLst>
          </a:custGeom>
          <a:blipFill>
            <a:blip r:embed="rId2"/>
            <a:stretch>
              <a:fillRect/>
            </a:stretch>
          </a:blipFill>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26497"/>
            <a:ext cx="18789937" cy="3086100"/>
            <a:chOff x="0" y="0"/>
            <a:chExt cx="4948790" cy="812800"/>
          </a:xfrm>
        </p:grpSpPr>
        <p:sp>
          <p:nvSpPr>
            <p:cNvPr id="3" name="Freeform 3"/>
            <p:cNvSpPr/>
            <p:nvPr/>
          </p:nvSpPr>
          <p:spPr>
            <a:xfrm>
              <a:off x="0" y="0"/>
              <a:ext cx="4948790" cy="812800"/>
            </a:xfrm>
            <a:custGeom>
              <a:avLst/>
              <a:gdLst/>
              <a:ahLst/>
              <a:cxnLst/>
              <a:rect l="l" t="t" r="r" b="b"/>
              <a:pathLst>
                <a:path w="4948790" h="812800">
                  <a:moveTo>
                    <a:pt x="1650488" y="793731"/>
                  </a:moveTo>
                  <a:cubicBezTo>
                    <a:pt x="1904199" y="805245"/>
                    <a:pt x="2192637" y="812800"/>
                    <a:pt x="2475727" y="812800"/>
                  </a:cubicBezTo>
                  <a:cubicBezTo>
                    <a:pt x="2758827" y="812800"/>
                    <a:pt x="3031239" y="806323"/>
                    <a:pt x="3282275" y="794809"/>
                  </a:cubicBezTo>
                  <a:cubicBezTo>
                    <a:pt x="3287624" y="794450"/>
                    <a:pt x="3292963" y="794450"/>
                    <a:pt x="3298302" y="794090"/>
                  </a:cubicBezTo>
                  <a:cubicBezTo>
                    <a:pt x="4241056" y="748035"/>
                    <a:pt x="4935438" y="626421"/>
                    <a:pt x="4948790" y="484298"/>
                  </a:cubicBezTo>
                  <a:lnTo>
                    <a:pt x="4948790" y="0"/>
                  </a:lnTo>
                  <a:lnTo>
                    <a:pt x="0" y="0"/>
                  </a:lnTo>
                  <a:lnTo>
                    <a:pt x="0" y="483939"/>
                  </a:lnTo>
                  <a:cubicBezTo>
                    <a:pt x="13353" y="627140"/>
                    <a:pt x="697050" y="748755"/>
                    <a:pt x="1650488" y="793731"/>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742950"/>
            </a:xfrm>
            <a:prstGeom prst="rect">
              <a:avLst/>
            </a:prstGeom>
          </p:spPr>
          <p:txBody>
            <a:bodyPr lIns="50800" tIns="50800" rIns="50800" bIns="50800" rtlCol="0" anchor="ctr"/>
            <a:lstStyle/>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1119377" y="2501357"/>
            <a:ext cx="16177959" cy="7785643"/>
          </a:xfrm>
          <a:custGeom>
            <a:avLst/>
            <a:gdLst/>
            <a:ahLst/>
            <a:cxnLst/>
            <a:rect l="l" t="t" r="r" b="b"/>
            <a:pathLst>
              <a:path w="16177959" h="7785643">
                <a:moveTo>
                  <a:pt x="0" y="0"/>
                </a:moveTo>
                <a:lnTo>
                  <a:pt x="16177959" y="0"/>
                </a:lnTo>
                <a:lnTo>
                  <a:pt x="16177959" y="7785643"/>
                </a:lnTo>
                <a:lnTo>
                  <a:pt x="0" y="7785643"/>
                </a:lnTo>
                <a:lnTo>
                  <a:pt x="0" y="0"/>
                </a:lnTo>
                <a:close/>
              </a:path>
            </a:pathLst>
          </a:custGeom>
          <a:blipFill>
            <a:blip r:embed="rId3"/>
            <a:stretch>
              <a:fillRect/>
            </a:stretch>
          </a:blipFill>
        </p:spPr>
      </p:sp>
      <p:sp>
        <p:nvSpPr>
          <p:cNvPr id="7" name="TextBox 7"/>
          <p:cNvSpPr txBox="1"/>
          <p:nvPr/>
        </p:nvSpPr>
        <p:spPr>
          <a:xfrm>
            <a:off x="3742867" y="-52444"/>
            <a:ext cx="10930979"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History Curriculum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672583"/>
            <a:ext cx="19007289" cy="3121798"/>
            <a:chOff x="0" y="0"/>
            <a:chExt cx="4948790" cy="812800"/>
          </a:xfrm>
        </p:grpSpPr>
        <p:sp>
          <p:nvSpPr>
            <p:cNvPr id="3" name="Freeform 3"/>
            <p:cNvSpPr/>
            <p:nvPr/>
          </p:nvSpPr>
          <p:spPr>
            <a:xfrm>
              <a:off x="0" y="0"/>
              <a:ext cx="4948790" cy="812800"/>
            </a:xfrm>
            <a:custGeom>
              <a:avLst/>
              <a:gdLst/>
              <a:ahLst/>
              <a:cxnLst/>
              <a:rect l="l" t="t" r="r" b="b"/>
              <a:pathLst>
                <a:path w="4948790" h="812800">
                  <a:moveTo>
                    <a:pt x="1650488" y="793731"/>
                  </a:moveTo>
                  <a:cubicBezTo>
                    <a:pt x="1904199" y="805245"/>
                    <a:pt x="2192637" y="812800"/>
                    <a:pt x="2475727" y="812800"/>
                  </a:cubicBezTo>
                  <a:cubicBezTo>
                    <a:pt x="2758827" y="812800"/>
                    <a:pt x="3031239" y="806323"/>
                    <a:pt x="3282275" y="794809"/>
                  </a:cubicBezTo>
                  <a:cubicBezTo>
                    <a:pt x="3287624" y="794450"/>
                    <a:pt x="3292963" y="794450"/>
                    <a:pt x="3298302" y="794090"/>
                  </a:cubicBezTo>
                  <a:cubicBezTo>
                    <a:pt x="4241056" y="748035"/>
                    <a:pt x="4935438" y="626421"/>
                    <a:pt x="4948790" y="484298"/>
                  </a:cubicBezTo>
                  <a:lnTo>
                    <a:pt x="4948790" y="0"/>
                  </a:lnTo>
                  <a:lnTo>
                    <a:pt x="0" y="0"/>
                  </a:lnTo>
                  <a:lnTo>
                    <a:pt x="0" y="483939"/>
                  </a:lnTo>
                  <a:cubicBezTo>
                    <a:pt x="13353" y="627140"/>
                    <a:pt x="697050" y="748755"/>
                    <a:pt x="1650488" y="793731"/>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742950"/>
            </a:xfrm>
            <a:prstGeom prst="rect">
              <a:avLst/>
            </a:prstGeom>
          </p:spPr>
          <p:txBody>
            <a:bodyPr lIns="50800" tIns="50800" rIns="50800" bIns="50800" rtlCol="0" anchor="ctr"/>
            <a:lstStyle/>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538017" y="2106476"/>
            <a:ext cx="17340678" cy="7781629"/>
          </a:xfrm>
          <a:custGeom>
            <a:avLst/>
            <a:gdLst/>
            <a:ahLst/>
            <a:cxnLst/>
            <a:rect l="l" t="t" r="r" b="b"/>
            <a:pathLst>
              <a:path w="17340678" h="7781629">
                <a:moveTo>
                  <a:pt x="0" y="0"/>
                </a:moveTo>
                <a:lnTo>
                  <a:pt x="17340679" y="0"/>
                </a:lnTo>
                <a:lnTo>
                  <a:pt x="17340679" y="7781629"/>
                </a:lnTo>
                <a:lnTo>
                  <a:pt x="0" y="7781629"/>
                </a:lnTo>
                <a:lnTo>
                  <a:pt x="0" y="0"/>
                </a:lnTo>
                <a:close/>
              </a:path>
            </a:pathLst>
          </a:custGeom>
          <a:blipFill>
            <a:blip r:embed="rId3"/>
            <a:stretch>
              <a:fillRect/>
            </a:stretch>
          </a:blipFill>
        </p:spPr>
      </p:sp>
      <p:sp>
        <p:nvSpPr>
          <p:cNvPr id="7" name="TextBox 7"/>
          <p:cNvSpPr txBox="1"/>
          <p:nvPr/>
        </p:nvSpPr>
        <p:spPr>
          <a:xfrm>
            <a:off x="2725626" y="-52444"/>
            <a:ext cx="12965460"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Geography Curriculum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36600" y="-672583"/>
            <a:ext cx="19243889" cy="3160658"/>
            <a:chOff x="0" y="0"/>
            <a:chExt cx="4948790" cy="812800"/>
          </a:xfrm>
        </p:grpSpPr>
        <p:sp>
          <p:nvSpPr>
            <p:cNvPr id="3" name="Freeform 3"/>
            <p:cNvSpPr/>
            <p:nvPr/>
          </p:nvSpPr>
          <p:spPr>
            <a:xfrm>
              <a:off x="0" y="0"/>
              <a:ext cx="4948790" cy="812800"/>
            </a:xfrm>
            <a:custGeom>
              <a:avLst/>
              <a:gdLst/>
              <a:ahLst/>
              <a:cxnLst/>
              <a:rect l="l" t="t" r="r" b="b"/>
              <a:pathLst>
                <a:path w="4948790" h="812800">
                  <a:moveTo>
                    <a:pt x="1650488" y="793731"/>
                  </a:moveTo>
                  <a:cubicBezTo>
                    <a:pt x="1904199" y="805245"/>
                    <a:pt x="2192637" y="812800"/>
                    <a:pt x="2475727" y="812800"/>
                  </a:cubicBezTo>
                  <a:cubicBezTo>
                    <a:pt x="2758827" y="812800"/>
                    <a:pt x="3031239" y="806323"/>
                    <a:pt x="3282275" y="794809"/>
                  </a:cubicBezTo>
                  <a:cubicBezTo>
                    <a:pt x="3287624" y="794450"/>
                    <a:pt x="3292963" y="794450"/>
                    <a:pt x="3298302" y="794090"/>
                  </a:cubicBezTo>
                  <a:cubicBezTo>
                    <a:pt x="4241056" y="748035"/>
                    <a:pt x="4935438" y="626421"/>
                    <a:pt x="4948790" y="484298"/>
                  </a:cubicBezTo>
                  <a:lnTo>
                    <a:pt x="4948790" y="0"/>
                  </a:lnTo>
                  <a:lnTo>
                    <a:pt x="0" y="0"/>
                  </a:lnTo>
                  <a:lnTo>
                    <a:pt x="0" y="483939"/>
                  </a:lnTo>
                  <a:cubicBezTo>
                    <a:pt x="13353" y="627140"/>
                    <a:pt x="697050" y="748755"/>
                    <a:pt x="1650488" y="793731"/>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742950"/>
            </a:xfrm>
            <a:prstGeom prst="rect">
              <a:avLst/>
            </a:prstGeom>
          </p:spPr>
          <p:txBody>
            <a:bodyPr lIns="50800" tIns="50800" rIns="50800" bIns="50800" rtlCol="0" anchor="ctr"/>
            <a:lstStyle/>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728474" y="2110565"/>
            <a:ext cx="17313741" cy="7758720"/>
          </a:xfrm>
          <a:custGeom>
            <a:avLst/>
            <a:gdLst/>
            <a:ahLst/>
            <a:cxnLst/>
            <a:rect l="l" t="t" r="r" b="b"/>
            <a:pathLst>
              <a:path w="17313741" h="7758720">
                <a:moveTo>
                  <a:pt x="0" y="0"/>
                </a:moveTo>
                <a:lnTo>
                  <a:pt x="17313741" y="0"/>
                </a:lnTo>
                <a:lnTo>
                  <a:pt x="17313741" y="7758720"/>
                </a:lnTo>
                <a:lnTo>
                  <a:pt x="0" y="7758720"/>
                </a:lnTo>
                <a:lnTo>
                  <a:pt x="0" y="0"/>
                </a:lnTo>
                <a:close/>
              </a:path>
            </a:pathLst>
          </a:custGeom>
          <a:blipFill>
            <a:blip r:embed="rId3"/>
            <a:stretch>
              <a:fillRect/>
            </a:stretch>
          </a:blipFill>
        </p:spPr>
      </p:sp>
      <p:sp>
        <p:nvSpPr>
          <p:cNvPr id="7" name="TextBox 7"/>
          <p:cNvSpPr txBox="1"/>
          <p:nvPr/>
        </p:nvSpPr>
        <p:spPr>
          <a:xfrm>
            <a:off x="4959462" y="-52444"/>
            <a:ext cx="8497788"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Art Curriculum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5500" y="-672583"/>
            <a:ext cx="19082788" cy="3134199"/>
            <a:chOff x="0" y="0"/>
            <a:chExt cx="4948790" cy="812800"/>
          </a:xfrm>
        </p:grpSpPr>
        <p:sp>
          <p:nvSpPr>
            <p:cNvPr id="3" name="Freeform 3"/>
            <p:cNvSpPr/>
            <p:nvPr/>
          </p:nvSpPr>
          <p:spPr>
            <a:xfrm>
              <a:off x="0" y="0"/>
              <a:ext cx="4948790" cy="812800"/>
            </a:xfrm>
            <a:custGeom>
              <a:avLst/>
              <a:gdLst/>
              <a:ahLst/>
              <a:cxnLst/>
              <a:rect l="l" t="t" r="r" b="b"/>
              <a:pathLst>
                <a:path w="4948790" h="812800">
                  <a:moveTo>
                    <a:pt x="1650488" y="793731"/>
                  </a:moveTo>
                  <a:cubicBezTo>
                    <a:pt x="1904199" y="805245"/>
                    <a:pt x="2192637" y="812800"/>
                    <a:pt x="2475727" y="812800"/>
                  </a:cubicBezTo>
                  <a:cubicBezTo>
                    <a:pt x="2758827" y="812800"/>
                    <a:pt x="3031239" y="806323"/>
                    <a:pt x="3282275" y="794809"/>
                  </a:cubicBezTo>
                  <a:cubicBezTo>
                    <a:pt x="3287624" y="794450"/>
                    <a:pt x="3292963" y="794450"/>
                    <a:pt x="3298302" y="794090"/>
                  </a:cubicBezTo>
                  <a:cubicBezTo>
                    <a:pt x="4241056" y="748035"/>
                    <a:pt x="4935438" y="626421"/>
                    <a:pt x="4948790" y="484298"/>
                  </a:cubicBezTo>
                  <a:lnTo>
                    <a:pt x="4948790" y="0"/>
                  </a:lnTo>
                  <a:lnTo>
                    <a:pt x="0" y="0"/>
                  </a:lnTo>
                  <a:lnTo>
                    <a:pt x="0" y="483939"/>
                  </a:lnTo>
                  <a:cubicBezTo>
                    <a:pt x="13353" y="627140"/>
                    <a:pt x="697050" y="748755"/>
                    <a:pt x="1650488" y="793731"/>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742950"/>
            </a:xfrm>
            <a:prstGeom prst="rect">
              <a:avLst/>
            </a:prstGeom>
          </p:spPr>
          <p:txBody>
            <a:bodyPr lIns="50800" tIns="50800" rIns="50800" bIns="50800" rtlCol="0" anchor="ctr"/>
            <a:lstStyle/>
            <a:p>
              <a:pPr algn="ctr">
                <a:lnSpc>
                  <a:spcPts val="3500"/>
                </a:lnSpc>
              </a:pPr>
              <a:endParaRPr/>
            </a:p>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280366" y="2383545"/>
            <a:ext cx="17746069" cy="7486623"/>
          </a:xfrm>
          <a:custGeom>
            <a:avLst/>
            <a:gdLst/>
            <a:ahLst/>
            <a:cxnLst/>
            <a:rect l="l" t="t" r="r" b="b"/>
            <a:pathLst>
              <a:path w="17746069" h="7486623">
                <a:moveTo>
                  <a:pt x="0" y="0"/>
                </a:moveTo>
                <a:lnTo>
                  <a:pt x="17746070" y="0"/>
                </a:lnTo>
                <a:lnTo>
                  <a:pt x="17746070" y="7486623"/>
                </a:lnTo>
                <a:lnTo>
                  <a:pt x="0" y="7486623"/>
                </a:lnTo>
                <a:lnTo>
                  <a:pt x="0" y="0"/>
                </a:lnTo>
                <a:close/>
              </a:path>
            </a:pathLst>
          </a:custGeom>
          <a:blipFill>
            <a:blip r:embed="rId3"/>
            <a:stretch>
              <a:fillRect/>
            </a:stretch>
          </a:blipFill>
        </p:spPr>
      </p:sp>
      <p:sp>
        <p:nvSpPr>
          <p:cNvPr id="7" name="TextBox 7"/>
          <p:cNvSpPr txBox="1"/>
          <p:nvPr/>
        </p:nvSpPr>
        <p:spPr>
          <a:xfrm>
            <a:off x="5050022" y="159703"/>
            <a:ext cx="8285559"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DT Curriculum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01158"/>
            <a:ext cx="18789937" cy="3086100"/>
            <a:chOff x="0" y="0"/>
            <a:chExt cx="4948790" cy="812800"/>
          </a:xfrm>
        </p:grpSpPr>
        <p:sp>
          <p:nvSpPr>
            <p:cNvPr id="3" name="Freeform 3"/>
            <p:cNvSpPr/>
            <p:nvPr/>
          </p:nvSpPr>
          <p:spPr>
            <a:xfrm>
              <a:off x="0" y="0"/>
              <a:ext cx="4948790" cy="812800"/>
            </a:xfrm>
            <a:custGeom>
              <a:avLst/>
              <a:gdLst/>
              <a:ahLst/>
              <a:cxnLst/>
              <a:rect l="l" t="t" r="r" b="b"/>
              <a:pathLst>
                <a:path w="4948790" h="812800">
                  <a:moveTo>
                    <a:pt x="1650488" y="793731"/>
                  </a:moveTo>
                  <a:cubicBezTo>
                    <a:pt x="1904199" y="805245"/>
                    <a:pt x="2192637" y="812800"/>
                    <a:pt x="2475727" y="812800"/>
                  </a:cubicBezTo>
                  <a:cubicBezTo>
                    <a:pt x="2758827" y="812800"/>
                    <a:pt x="3031239" y="806323"/>
                    <a:pt x="3282275" y="794809"/>
                  </a:cubicBezTo>
                  <a:cubicBezTo>
                    <a:pt x="3287624" y="794450"/>
                    <a:pt x="3292963" y="794450"/>
                    <a:pt x="3298302" y="794090"/>
                  </a:cubicBezTo>
                  <a:cubicBezTo>
                    <a:pt x="4241056" y="748035"/>
                    <a:pt x="4935438" y="626421"/>
                    <a:pt x="4948790" y="484298"/>
                  </a:cubicBezTo>
                  <a:lnTo>
                    <a:pt x="4948790" y="0"/>
                  </a:lnTo>
                  <a:lnTo>
                    <a:pt x="0" y="0"/>
                  </a:lnTo>
                  <a:lnTo>
                    <a:pt x="0" y="483939"/>
                  </a:lnTo>
                  <a:cubicBezTo>
                    <a:pt x="13353" y="627140"/>
                    <a:pt x="697050" y="748755"/>
                    <a:pt x="1650488" y="793731"/>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742950"/>
            </a:xfrm>
            <a:prstGeom prst="rect">
              <a:avLst/>
            </a:prstGeom>
          </p:spPr>
          <p:txBody>
            <a:bodyPr lIns="50800" tIns="50800" rIns="50800" bIns="50800" rtlCol="0" anchor="ctr"/>
            <a:lstStyle/>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396757" y="1823170"/>
            <a:ext cx="17494485" cy="7795980"/>
          </a:xfrm>
          <a:custGeom>
            <a:avLst/>
            <a:gdLst/>
            <a:ahLst/>
            <a:cxnLst/>
            <a:rect l="l" t="t" r="r" b="b"/>
            <a:pathLst>
              <a:path w="17494485" h="7795980">
                <a:moveTo>
                  <a:pt x="0" y="0"/>
                </a:moveTo>
                <a:lnTo>
                  <a:pt x="17494486" y="0"/>
                </a:lnTo>
                <a:lnTo>
                  <a:pt x="17494486" y="7795980"/>
                </a:lnTo>
                <a:lnTo>
                  <a:pt x="0" y="7795980"/>
                </a:lnTo>
                <a:lnTo>
                  <a:pt x="0" y="0"/>
                </a:lnTo>
                <a:close/>
              </a:path>
            </a:pathLst>
          </a:custGeom>
          <a:blipFill>
            <a:blip r:embed="rId3"/>
            <a:stretch>
              <a:fillRect/>
            </a:stretch>
          </a:blipFill>
        </p:spPr>
      </p:sp>
      <p:sp>
        <p:nvSpPr>
          <p:cNvPr id="7" name="TextBox 7"/>
          <p:cNvSpPr txBox="1"/>
          <p:nvPr/>
        </p:nvSpPr>
        <p:spPr>
          <a:xfrm>
            <a:off x="5108662" y="-52444"/>
            <a:ext cx="8199388"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RE Curriculum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50546"/>
            <a:ext cx="19082788" cy="3134199"/>
            <a:chOff x="0" y="0"/>
            <a:chExt cx="4948790" cy="812800"/>
          </a:xfrm>
        </p:grpSpPr>
        <p:sp>
          <p:nvSpPr>
            <p:cNvPr id="3" name="Freeform 3"/>
            <p:cNvSpPr/>
            <p:nvPr/>
          </p:nvSpPr>
          <p:spPr>
            <a:xfrm>
              <a:off x="0" y="0"/>
              <a:ext cx="4948790" cy="812800"/>
            </a:xfrm>
            <a:custGeom>
              <a:avLst/>
              <a:gdLst/>
              <a:ahLst/>
              <a:cxnLst/>
              <a:rect l="l" t="t" r="r" b="b"/>
              <a:pathLst>
                <a:path w="4948790" h="812800">
                  <a:moveTo>
                    <a:pt x="1650488" y="793731"/>
                  </a:moveTo>
                  <a:cubicBezTo>
                    <a:pt x="1904199" y="805245"/>
                    <a:pt x="2192637" y="812800"/>
                    <a:pt x="2475727" y="812800"/>
                  </a:cubicBezTo>
                  <a:cubicBezTo>
                    <a:pt x="2758827" y="812800"/>
                    <a:pt x="3031239" y="806323"/>
                    <a:pt x="3282275" y="794809"/>
                  </a:cubicBezTo>
                  <a:cubicBezTo>
                    <a:pt x="3287624" y="794450"/>
                    <a:pt x="3292963" y="794450"/>
                    <a:pt x="3298302" y="794090"/>
                  </a:cubicBezTo>
                  <a:cubicBezTo>
                    <a:pt x="4241056" y="748035"/>
                    <a:pt x="4935438" y="626421"/>
                    <a:pt x="4948790" y="484298"/>
                  </a:cubicBezTo>
                  <a:lnTo>
                    <a:pt x="4948790" y="0"/>
                  </a:lnTo>
                  <a:lnTo>
                    <a:pt x="0" y="0"/>
                  </a:lnTo>
                  <a:lnTo>
                    <a:pt x="0" y="483939"/>
                  </a:lnTo>
                  <a:cubicBezTo>
                    <a:pt x="13353" y="627140"/>
                    <a:pt x="697050" y="748755"/>
                    <a:pt x="1650488" y="793731"/>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742950"/>
            </a:xfrm>
            <a:prstGeom prst="rect">
              <a:avLst/>
            </a:prstGeom>
          </p:spPr>
          <p:txBody>
            <a:bodyPr lIns="50800" tIns="50800" rIns="50800" bIns="50800" rtlCol="0" anchor="ctr"/>
            <a:lstStyle/>
            <a:p>
              <a:pPr algn="ctr">
                <a:lnSpc>
                  <a:spcPts val="3500"/>
                </a:lnSpc>
              </a:pPr>
              <a:endParaRPr/>
            </a:p>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482780" y="2203637"/>
            <a:ext cx="17377985" cy="7809232"/>
          </a:xfrm>
          <a:custGeom>
            <a:avLst/>
            <a:gdLst/>
            <a:ahLst/>
            <a:cxnLst/>
            <a:rect l="l" t="t" r="r" b="b"/>
            <a:pathLst>
              <a:path w="17377985" h="7809232">
                <a:moveTo>
                  <a:pt x="0" y="0"/>
                </a:moveTo>
                <a:lnTo>
                  <a:pt x="17377985" y="0"/>
                </a:lnTo>
                <a:lnTo>
                  <a:pt x="17377985" y="7809232"/>
                </a:lnTo>
                <a:lnTo>
                  <a:pt x="0" y="7809232"/>
                </a:lnTo>
                <a:lnTo>
                  <a:pt x="0" y="0"/>
                </a:lnTo>
                <a:close/>
              </a:path>
            </a:pathLst>
          </a:custGeom>
          <a:blipFill>
            <a:blip r:embed="rId3"/>
            <a:stretch>
              <a:fillRect/>
            </a:stretch>
          </a:blipFill>
        </p:spPr>
      </p:sp>
      <p:sp>
        <p:nvSpPr>
          <p:cNvPr id="7" name="TextBox 7"/>
          <p:cNvSpPr txBox="1"/>
          <p:nvPr/>
        </p:nvSpPr>
        <p:spPr>
          <a:xfrm>
            <a:off x="4155416" y="159703"/>
            <a:ext cx="10074771"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Music Curriculum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50546"/>
            <a:ext cx="19082788" cy="3134199"/>
            <a:chOff x="0" y="0"/>
            <a:chExt cx="4948790" cy="812800"/>
          </a:xfrm>
        </p:grpSpPr>
        <p:sp>
          <p:nvSpPr>
            <p:cNvPr id="3" name="Freeform 3"/>
            <p:cNvSpPr/>
            <p:nvPr/>
          </p:nvSpPr>
          <p:spPr>
            <a:xfrm>
              <a:off x="0" y="0"/>
              <a:ext cx="4948790" cy="812800"/>
            </a:xfrm>
            <a:custGeom>
              <a:avLst/>
              <a:gdLst/>
              <a:ahLst/>
              <a:cxnLst/>
              <a:rect l="l" t="t" r="r" b="b"/>
              <a:pathLst>
                <a:path w="4948790" h="812800">
                  <a:moveTo>
                    <a:pt x="1650488" y="793731"/>
                  </a:moveTo>
                  <a:cubicBezTo>
                    <a:pt x="1904199" y="805245"/>
                    <a:pt x="2192637" y="812800"/>
                    <a:pt x="2475727" y="812800"/>
                  </a:cubicBezTo>
                  <a:cubicBezTo>
                    <a:pt x="2758827" y="812800"/>
                    <a:pt x="3031239" y="806323"/>
                    <a:pt x="3282275" y="794809"/>
                  </a:cubicBezTo>
                  <a:cubicBezTo>
                    <a:pt x="3287624" y="794450"/>
                    <a:pt x="3292963" y="794450"/>
                    <a:pt x="3298302" y="794090"/>
                  </a:cubicBezTo>
                  <a:cubicBezTo>
                    <a:pt x="4241056" y="748035"/>
                    <a:pt x="4935438" y="626421"/>
                    <a:pt x="4948790" y="484298"/>
                  </a:cubicBezTo>
                  <a:lnTo>
                    <a:pt x="4948790" y="0"/>
                  </a:lnTo>
                  <a:lnTo>
                    <a:pt x="0" y="0"/>
                  </a:lnTo>
                  <a:lnTo>
                    <a:pt x="0" y="483939"/>
                  </a:lnTo>
                  <a:cubicBezTo>
                    <a:pt x="13353" y="627140"/>
                    <a:pt x="697050" y="748755"/>
                    <a:pt x="1650488" y="793731"/>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742950"/>
            </a:xfrm>
            <a:prstGeom prst="rect">
              <a:avLst/>
            </a:prstGeom>
          </p:spPr>
          <p:txBody>
            <a:bodyPr lIns="50800" tIns="50800" rIns="50800" bIns="50800" rtlCol="0" anchor="ctr"/>
            <a:lstStyle/>
            <a:p>
              <a:pPr algn="ctr">
                <a:lnSpc>
                  <a:spcPts val="3500"/>
                </a:lnSpc>
              </a:pPr>
              <a:endParaRPr/>
            </a:p>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561121" y="2215904"/>
            <a:ext cx="17380067" cy="7777580"/>
          </a:xfrm>
          <a:custGeom>
            <a:avLst/>
            <a:gdLst/>
            <a:ahLst/>
            <a:cxnLst/>
            <a:rect l="l" t="t" r="r" b="b"/>
            <a:pathLst>
              <a:path w="17380067" h="7777580">
                <a:moveTo>
                  <a:pt x="0" y="0"/>
                </a:moveTo>
                <a:lnTo>
                  <a:pt x="17380067" y="0"/>
                </a:lnTo>
                <a:lnTo>
                  <a:pt x="17380067" y="7777580"/>
                </a:lnTo>
                <a:lnTo>
                  <a:pt x="0" y="7777580"/>
                </a:lnTo>
                <a:lnTo>
                  <a:pt x="0" y="0"/>
                </a:lnTo>
                <a:close/>
              </a:path>
            </a:pathLst>
          </a:custGeom>
          <a:blipFill>
            <a:blip r:embed="rId3"/>
            <a:stretch>
              <a:fillRect/>
            </a:stretch>
          </a:blipFill>
        </p:spPr>
      </p:sp>
      <p:sp>
        <p:nvSpPr>
          <p:cNvPr id="7" name="TextBox 7"/>
          <p:cNvSpPr txBox="1"/>
          <p:nvPr/>
        </p:nvSpPr>
        <p:spPr>
          <a:xfrm>
            <a:off x="2672120" y="159703"/>
            <a:ext cx="13041362"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Computing Curriculum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625093"/>
            <a:ext cx="19082788" cy="2883291"/>
            <a:chOff x="0" y="0"/>
            <a:chExt cx="4948790" cy="747732"/>
          </a:xfrm>
        </p:grpSpPr>
        <p:sp>
          <p:nvSpPr>
            <p:cNvPr id="3" name="Freeform 3"/>
            <p:cNvSpPr/>
            <p:nvPr/>
          </p:nvSpPr>
          <p:spPr>
            <a:xfrm>
              <a:off x="0" y="0"/>
              <a:ext cx="4948790" cy="747732"/>
            </a:xfrm>
            <a:custGeom>
              <a:avLst/>
              <a:gdLst/>
              <a:ahLst/>
              <a:cxnLst/>
              <a:rect l="l" t="t" r="r" b="b"/>
              <a:pathLst>
                <a:path w="4948790" h="747732">
                  <a:moveTo>
                    <a:pt x="1650488" y="728663"/>
                  </a:moveTo>
                  <a:cubicBezTo>
                    <a:pt x="1904199" y="740176"/>
                    <a:pt x="2192637" y="747732"/>
                    <a:pt x="2475727" y="747732"/>
                  </a:cubicBezTo>
                  <a:cubicBezTo>
                    <a:pt x="2758827" y="747732"/>
                    <a:pt x="3031239" y="741255"/>
                    <a:pt x="3282275" y="729741"/>
                  </a:cubicBezTo>
                  <a:cubicBezTo>
                    <a:pt x="3287624" y="729381"/>
                    <a:pt x="3292963" y="729381"/>
                    <a:pt x="3298302" y="729022"/>
                  </a:cubicBezTo>
                  <a:cubicBezTo>
                    <a:pt x="4241056" y="682967"/>
                    <a:pt x="4935438" y="561353"/>
                    <a:pt x="4948790" y="420675"/>
                  </a:cubicBezTo>
                  <a:lnTo>
                    <a:pt x="4948790" y="0"/>
                  </a:lnTo>
                  <a:lnTo>
                    <a:pt x="0" y="0"/>
                  </a:lnTo>
                  <a:lnTo>
                    <a:pt x="0" y="420363"/>
                  </a:lnTo>
                  <a:cubicBezTo>
                    <a:pt x="13353" y="562072"/>
                    <a:pt x="697050" y="683687"/>
                    <a:pt x="1650488" y="728663"/>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677882"/>
            </a:xfrm>
            <a:prstGeom prst="rect">
              <a:avLst/>
            </a:prstGeom>
          </p:spPr>
          <p:txBody>
            <a:bodyPr lIns="50800" tIns="50800" rIns="50800" bIns="50800" rtlCol="0" anchor="ctr"/>
            <a:lstStyle/>
            <a:p>
              <a:pPr algn="ctr">
                <a:lnSpc>
                  <a:spcPts val="3500"/>
                </a:lnSpc>
              </a:pPr>
              <a:endParaRPr/>
            </a:p>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393077" y="2616608"/>
            <a:ext cx="17704995" cy="6838554"/>
          </a:xfrm>
          <a:custGeom>
            <a:avLst/>
            <a:gdLst/>
            <a:ahLst/>
            <a:cxnLst/>
            <a:rect l="l" t="t" r="r" b="b"/>
            <a:pathLst>
              <a:path w="17704995" h="6838554">
                <a:moveTo>
                  <a:pt x="0" y="0"/>
                </a:moveTo>
                <a:lnTo>
                  <a:pt x="17704995" y="0"/>
                </a:lnTo>
                <a:lnTo>
                  <a:pt x="17704995" y="6838554"/>
                </a:lnTo>
                <a:lnTo>
                  <a:pt x="0" y="6838554"/>
                </a:lnTo>
                <a:lnTo>
                  <a:pt x="0" y="0"/>
                </a:lnTo>
                <a:close/>
              </a:path>
            </a:pathLst>
          </a:custGeom>
          <a:blipFill>
            <a:blip r:embed="rId3"/>
            <a:stretch>
              <a:fillRect/>
            </a:stretch>
          </a:blipFill>
        </p:spPr>
      </p:sp>
      <p:sp>
        <p:nvSpPr>
          <p:cNvPr id="7" name="TextBox 7"/>
          <p:cNvSpPr txBox="1"/>
          <p:nvPr/>
        </p:nvSpPr>
        <p:spPr>
          <a:xfrm>
            <a:off x="3612640" y="159703"/>
            <a:ext cx="11160323"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Science Curriculum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50546"/>
            <a:ext cx="19082788" cy="2883291"/>
            <a:chOff x="0" y="0"/>
            <a:chExt cx="4948790" cy="747732"/>
          </a:xfrm>
        </p:grpSpPr>
        <p:sp>
          <p:nvSpPr>
            <p:cNvPr id="3" name="Freeform 3"/>
            <p:cNvSpPr/>
            <p:nvPr/>
          </p:nvSpPr>
          <p:spPr>
            <a:xfrm>
              <a:off x="0" y="0"/>
              <a:ext cx="4948790" cy="747732"/>
            </a:xfrm>
            <a:custGeom>
              <a:avLst/>
              <a:gdLst/>
              <a:ahLst/>
              <a:cxnLst/>
              <a:rect l="l" t="t" r="r" b="b"/>
              <a:pathLst>
                <a:path w="4948790" h="747732">
                  <a:moveTo>
                    <a:pt x="1650488" y="728663"/>
                  </a:moveTo>
                  <a:cubicBezTo>
                    <a:pt x="1904199" y="740176"/>
                    <a:pt x="2192637" y="747732"/>
                    <a:pt x="2475727" y="747732"/>
                  </a:cubicBezTo>
                  <a:cubicBezTo>
                    <a:pt x="2758827" y="747732"/>
                    <a:pt x="3031239" y="741255"/>
                    <a:pt x="3282275" y="729741"/>
                  </a:cubicBezTo>
                  <a:cubicBezTo>
                    <a:pt x="3287624" y="729381"/>
                    <a:pt x="3292963" y="729381"/>
                    <a:pt x="3298302" y="729022"/>
                  </a:cubicBezTo>
                  <a:cubicBezTo>
                    <a:pt x="4241056" y="682967"/>
                    <a:pt x="4935438" y="561353"/>
                    <a:pt x="4948790" y="420675"/>
                  </a:cubicBezTo>
                  <a:lnTo>
                    <a:pt x="4948790" y="0"/>
                  </a:lnTo>
                  <a:lnTo>
                    <a:pt x="0" y="0"/>
                  </a:lnTo>
                  <a:lnTo>
                    <a:pt x="0" y="420363"/>
                  </a:lnTo>
                  <a:cubicBezTo>
                    <a:pt x="13353" y="562072"/>
                    <a:pt x="697050" y="683687"/>
                    <a:pt x="1650488" y="728663"/>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677882"/>
            </a:xfrm>
            <a:prstGeom prst="rect">
              <a:avLst/>
            </a:prstGeom>
          </p:spPr>
          <p:txBody>
            <a:bodyPr lIns="50800" tIns="50800" rIns="50800" bIns="50800" rtlCol="0" anchor="ctr"/>
            <a:lstStyle/>
            <a:p>
              <a:pPr algn="ctr">
                <a:lnSpc>
                  <a:spcPts val="3500"/>
                </a:lnSpc>
              </a:pPr>
              <a:endParaRPr/>
            </a:p>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668643" y="2203637"/>
            <a:ext cx="17159384" cy="7710998"/>
          </a:xfrm>
          <a:custGeom>
            <a:avLst/>
            <a:gdLst/>
            <a:ahLst/>
            <a:cxnLst/>
            <a:rect l="l" t="t" r="r" b="b"/>
            <a:pathLst>
              <a:path w="17159384" h="7710998">
                <a:moveTo>
                  <a:pt x="0" y="0"/>
                </a:moveTo>
                <a:lnTo>
                  <a:pt x="17159384" y="0"/>
                </a:lnTo>
                <a:lnTo>
                  <a:pt x="17159384" y="7710998"/>
                </a:lnTo>
                <a:lnTo>
                  <a:pt x="0" y="7710998"/>
                </a:lnTo>
                <a:lnTo>
                  <a:pt x="0" y="0"/>
                </a:lnTo>
                <a:close/>
              </a:path>
            </a:pathLst>
          </a:custGeom>
          <a:blipFill>
            <a:blip r:embed="rId3"/>
            <a:stretch>
              <a:fillRect/>
            </a:stretch>
          </a:blipFill>
        </p:spPr>
      </p:sp>
      <p:sp>
        <p:nvSpPr>
          <p:cNvPr id="7" name="TextBox 7"/>
          <p:cNvSpPr txBox="1"/>
          <p:nvPr/>
        </p:nvSpPr>
        <p:spPr>
          <a:xfrm>
            <a:off x="4283557" y="159703"/>
            <a:ext cx="9818489"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PSHE Curriculum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50546"/>
            <a:ext cx="19082788" cy="2883291"/>
            <a:chOff x="0" y="0"/>
            <a:chExt cx="4948790" cy="747732"/>
          </a:xfrm>
        </p:grpSpPr>
        <p:sp>
          <p:nvSpPr>
            <p:cNvPr id="3" name="Freeform 3"/>
            <p:cNvSpPr/>
            <p:nvPr/>
          </p:nvSpPr>
          <p:spPr>
            <a:xfrm>
              <a:off x="0" y="0"/>
              <a:ext cx="4948790" cy="747732"/>
            </a:xfrm>
            <a:custGeom>
              <a:avLst/>
              <a:gdLst/>
              <a:ahLst/>
              <a:cxnLst/>
              <a:rect l="l" t="t" r="r" b="b"/>
              <a:pathLst>
                <a:path w="4948790" h="747732">
                  <a:moveTo>
                    <a:pt x="1650488" y="728663"/>
                  </a:moveTo>
                  <a:cubicBezTo>
                    <a:pt x="1904199" y="740176"/>
                    <a:pt x="2192637" y="747732"/>
                    <a:pt x="2475727" y="747732"/>
                  </a:cubicBezTo>
                  <a:cubicBezTo>
                    <a:pt x="2758827" y="747732"/>
                    <a:pt x="3031239" y="741255"/>
                    <a:pt x="3282275" y="729741"/>
                  </a:cubicBezTo>
                  <a:cubicBezTo>
                    <a:pt x="3287624" y="729381"/>
                    <a:pt x="3292963" y="729381"/>
                    <a:pt x="3298302" y="729022"/>
                  </a:cubicBezTo>
                  <a:cubicBezTo>
                    <a:pt x="4241056" y="682967"/>
                    <a:pt x="4935438" y="561353"/>
                    <a:pt x="4948790" y="420675"/>
                  </a:cubicBezTo>
                  <a:lnTo>
                    <a:pt x="4948790" y="0"/>
                  </a:lnTo>
                  <a:lnTo>
                    <a:pt x="0" y="0"/>
                  </a:lnTo>
                  <a:lnTo>
                    <a:pt x="0" y="420363"/>
                  </a:lnTo>
                  <a:cubicBezTo>
                    <a:pt x="13353" y="562072"/>
                    <a:pt x="697050" y="683687"/>
                    <a:pt x="1650488" y="728663"/>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677882"/>
            </a:xfrm>
            <a:prstGeom prst="rect">
              <a:avLst/>
            </a:prstGeom>
          </p:spPr>
          <p:txBody>
            <a:bodyPr lIns="50800" tIns="50800" rIns="50800" bIns="50800" rtlCol="0" anchor="ctr"/>
            <a:lstStyle/>
            <a:p>
              <a:pPr algn="ctr">
                <a:lnSpc>
                  <a:spcPts val="3500"/>
                </a:lnSpc>
              </a:pPr>
              <a:endParaRPr/>
            </a:p>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TextBox 6"/>
          <p:cNvSpPr txBox="1"/>
          <p:nvPr/>
        </p:nvSpPr>
        <p:spPr>
          <a:xfrm>
            <a:off x="5101963" y="159703"/>
            <a:ext cx="8181677"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PE Curriculum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28822"/>
            <a:ext cx="19082788" cy="2883291"/>
            <a:chOff x="0" y="0"/>
            <a:chExt cx="4948790" cy="747732"/>
          </a:xfrm>
        </p:grpSpPr>
        <p:sp>
          <p:nvSpPr>
            <p:cNvPr id="3" name="Freeform 3"/>
            <p:cNvSpPr/>
            <p:nvPr/>
          </p:nvSpPr>
          <p:spPr>
            <a:xfrm>
              <a:off x="0" y="0"/>
              <a:ext cx="4948790" cy="747732"/>
            </a:xfrm>
            <a:custGeom>
              <a:avLst/>
              <a:gdLst/>
              <a:ahLst/>
              <a:cxnLst/>
              <a:rect l="l" t="t" r="r" b="b"/>
              <a:pathLst>
                <a:path w="4948790" h="747732">
                  <a:moveTo>
                    <a:pt x="1650488" y="728663"/>
                  </a:moveTo>
                  <a:cubicBezTo>
                    <a:pt x="1904199" y="740176"/>
                    <a:pt x="2192637" y="747732"/>
                    <a:pt x="2475727" y="747732"/>
                  </a:cubicBezTo>
                  <a:cubicBezTo>
                    <a:pt x="2758827" y="747732"/>
                    <a:pt x="3031239" y="741255"/>
                    <a:pt x="3282275" y="729741"/>
                  </a:cubicBezTo>
                  <a:cubicBezTo>
                    <a:pt x="3287624" y="729381"/>
                    <a:pt x="3292963" y="729381"/>
                    <a:pt x="3298302" y="729022"/>
                  </a:cubicBezTo>
                  <a:cubicBezTo>
                    <a:pt x="4241056" y="682967"/>
                    <a:pt x="4935438" y="561353"/>
                    <a:pt x="4948790" y="420675"/>
                  </a:cubicBezTo>
                  <a:lnTo>
                    <a:pt x="4948790" y="0"/>
                  </a:lnTo>
                  <a:lnTo>
                    <a:pt x="0" y="0"/>
                  </a:lnTo>
                  <a:lnTo>
                    <a:pt x="0" y="420363"/>
                  </a:lnTo>
                  <a:cubicBezTo>
                    <a:pt x="13353" y="562072"/>
                    <a:pt x="697050" y="683687"/>
                    <a:pt x="1650488" y="728663"/>
                  </a:cubicBezTo>
                  <a:close/>
                </a:path>
              </a:pathLst>
            </a:custGeom>
            <a:gradFill rotWithShape="1">
              <a:gsLst>
                <a:gs pos="0">
                  <a:srgbClr val="FFFFFF">
                    <a:alpha val="100000"/>
                  </a:srgbClr>
                </a:gs>
                <a:gs pos="100000">
                  <a:srgbClr val="94B9FF">
                    <a:alpha val="100000"/>
                  </a:srgbClr>
                </a:gs>
              </a:gsLst>
              <a:lin ang="5400000"/>
            </a:gradFill>
          </p:spPr>
        </p:sp>
        <p:sp>
          <p:nvSpPr>
            <p:cNvPr id="4" name="TextBox 4"/>
            <p:cNvSpPr txBox="1"/>
            <p:nvPr/>
          </p:nvSpPr>
          <p:spPr>
            <a:xfrm>
              <a:off x="0" y="-57150"/>
              <a:ext cx="4948790" cy="677882"/>
            </a:xfrm>
            <a:prstGeom prst="rect">
              <a:avLst/>
            </a:prstGeom>
          </p:spPr>
          <p:txBody>
            <a:bodyPr lIns="50800" tIns="50800" rIns="50800" bIns="50800" rtlCol="0" anchor="ctr"/>
            <a:lstStyle/>
            <a:p>
              <a:pPr algn="ctr">
                <a:lnSpc>
                  <a:spcPts val="3500"/>
                </a:lnSpc>
              </a:pPr>
              <a:endParaRPr/>
            </a:p>
            <a:p>
              <a:pPr algn="ctr">
                <a:lnSpc>
                  <a:spcPts val="3500"/>
                </a:lnSpc>
              </a:pPr>
              <a:endParaRPr/>
            </a:p>
          </p:txBody>
        </p:sp>
      </p:grpSp>
      <p:sp>
        <p:nvSpPr>
          <p:cNvPr id="5" name="Freeform 5"/>
          <p:cNvSpPr/>
          <p:nvPr/>
        </p:nvSpPr>
        <p:spPr>
          <a:xfrm>
            <a:off x="153333" y="72345"/>
            <a:ext cx="1443313" cy="1488417"/>
          </a:xfrm>
          <a:custGeom>
            <a:avLst/>
            <a:gdLst/>
            <a:ahLst/>
            <a:cxnLst/>
            <a:rect l="l" t="t" r="r" b="b"/>
            <a:pathLst>
              <a:path w="1443313" h="1488417">
                <a:moveTo>
                  <a:pt x="0" y="0"/>
                </a:moveTo>
                <a:lnTo>
                  <a:pt x="1443313" y="0"/>
                </a:lnTo>
                <a:lnTo>
                  <a:pt x="1443313" y="1488416"/>
                </a:lnTo>
                <a:lnTo>
                  <a:pt x="0" y="1488416"/>
                </a:lnTo>
                <a:lnTo>
                  <a:pt x="0" y="0"/>
                </a:lnTo>
                <a:close/>
              </a:path>
            </a:pathLst>
          </a:custGeom>
          <a:blipFill>
            <a:blip r:embed="rId2"/>
            <a:stretch>
              <a:fillRect/>
            </a:stretch>
          </a:blipFill>
        </p:spPr>
      </p:sp>
      <p:sp>
        <p:nvSpPr>
          <p:cNvPr id="6" name="Freeform 6"/>
          <p:cNvSpPr/>
          <p:nvPr/>
        </p:nvSpPr>
        <p:spPr>
          <a:xfrm>
            <a:off x="413462" y="3319885"/>
            <a:ext cx="17452691" cy="4864938"/>
          </a:xfrm>
          <a:custGeom>
            <a:avLst/>
            <a:gdLst/>
            <a:ahLst/>
            <a:cxnLst/>
            <a:rect l="l" t="t" r="r" b="b"/>
            <a:pathLst>
              <a:path w="17452691" h="4864938">
                <a:moveTo>
                  <a:pt x="0" y="0"/>
                </a:moveTo>
                <a:lnTo>
                  <a:pt x="17452691" y="0"/>
                </a:lnTo>
                <a:lnTo>
                  <a:pt x="17452691" y="4864938"/>
                </a:lnTo>
                <a:lnTo>
                  <a:pt x="0" y="4864938"/>
                </a:lnTo>
                <a:lnTo>
                  <a:pt x="0" y="0"/>
                </a:lnTo>
                <a:close/>
              </a:path>
            </a:pathLst>
          </a:custGeom>
          <a:blipFill>
            <a:blip r:embed="rId3"/>
            <a:stretch>
              <a:fillRect/>
            </a:stretch>
          </a:blipFill>
        </p:spPr>
      </p:sp>
      <p:sp>
        <p:nvSpPr>
          <p:cNvPr id="7" name="TextBox 7"/>
          <p:cNvSpPr txBox="1"/>
          <p:nvPr/>
        </p:nvSpPr>
        <p:spPr>
          <a:xfrm>
            <a:off x="3854188" y="159703"/>
            <a:ext cx="10677227" cy="1566544"/>
          </a:xfrm>
          <a:prstGeom prst="rect">
            <a:avLst/>
          </a:prstGeom>
        </p:spPr>
        <p:txBody>
          <a:bodyPr lIns="0" tIns="0" rIns="0" bIns="0" rtlCol="0" anchor="t">
            <a:spAutoFit/>
          </a:bodyPr>
          <a:lstStyle/>
          <a:p>
            <a:pPr algn="ctr">
              <a:lnSpc>
                <a:spcPts val="12880"/>
              </a:lnSpc>
            </a:pPr>
            <a:r>
              <a:rPr lang="en-US" sz="9200" b="1">
                <a:solidFill>
                  <a:srgbClr val="000000"/>
                </a:solidFill>
                <a:latin typeface="Canva Sans Bold"/>
                <a:ea typeface="Canva Sans Bold"/>
                <a:cs typeface="Canva Sans Bold"/>
                <a:sym typeface="Canva Sans Bold"/>
              </a:rPr>
              <a:t>French Curriculum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2878203" y="4275728"/>
            <a:ext cx="7131596" cy="2150100"/>
            <a:chOff x="0" y="0"/>
            <a:chExt cx="1878280" cy="566281"/>
          </a:xfrm>
        </p:grpSpPr>
        <p:sp>
          <p:nvSpPr>
            <p:cNvPr id="3" name="Freeform 3"/>
            <p:cNvSpPr/>
            <p:nvPr/>
          </p:nvSpPr>
          <p:spPr>
            <a:xfrm>
              <a:off x="0" y="0"/>
              <a:ext cx="1878281" cy="566281"/>
            </a:xfrm>
            <a:custGeom>
              <a:avLst/>
              <a:gdLst/>
              <a:ahLst/>
              <a:cxnLst/>
              <a:rect l="l" t="t" r="r" b="b"/>
              <a:pathLst>
                <a:path w="1878281" h="566281">
                  <a:moveTo>
                    <a:pt x="55365" y="0"/>
                  </a:moveTo>
                  <a:lnTo>
                    <a:pt x="1822916" y="0"/>
                  </a:lnTo>
                  <a:cubicBezTo>
                    <a:pt x="1837599" y="0"/>
                    <a:pt x="1851682" y="5833"/>
                    <a:pt x="1862065" y="16216"/>
                  </a:cubicBezTo>
                  <a:cubicBezTo>
                    <a:pt x="1872448" y="26599"/>
                    <a:pt x="1878281" y="40681"/>
                    <a:pt x="1878281" y="55365"/>
                  </a:cubicBezTo>
                  <a:lnTo>
                    <a:pt x="1878281" y="510917"/>
                  </a:lnTo>
                  <a:cubicBezTo>
                    <a:pt x="1878281" y="525600"/>
                    <a:pt x="1872448" y="539683"/>
                    <a:pt x="1862065" y="550066"/>
                  </a:cubicBezTo>
                  <a:cubicBezTo>
                    <a:pt x="1851682" y="560448"/>
                    <a:pt x="1837599" y="566281"/>
                    <a:pt x="1822916" y="566281"/>
                  </a:cubicBezTo>
                  <a:lnTo>
                    <a:pt x="55365" y="566281"/>
                  </a:lnTo>
                  <a:cubicBezTo>
                    <a:pt x="40681" y="566281"/>
                    <a:pt x="26599" y="560448"/>
                    <a:pt x="16216" y="550066"/>
                  </a:cubicBezTo>
                  <a:cubicBezTo>
                    <a:pt x="5833" y="539683"/>
                    <a:pt x="0" y="525600"/>
                    <a:pt x="0" y="510917"/>
                  </a:cubicBezTo>
                  <a:lnTo>
                    <a:pt x="0" y="55365"/>
                  </a:lnTo>
                  <a:cubicBezTo>
                    <a:pt x="0" y="40681"/>
                    <a:pt x="5833" y="26599"/>
                    <a:pt x="16216" y="16216"/>
                  </a:cubicBezTo>
                  <a:cubicBezTo>
                    <a:pt x="26599" y="5833"/>
                    <a:pt x="40681" y="0"/>
                    <a:pt x="55365" y="0"/>
                  </a:cubicBezTo>
                  <a:close/>
                </a:path>
              </a:pathLst>
            </a:custGeom>
            <a:solidFill>
              <a:srgbClr val="F2F6F3"/>
            </a:solidFill>
          </p:spPr>
        </p:sp>
        <p:sp>
          <p:nvSpPr>
            <p:cNvPr id="4" name="TextBox 4"/>
            <p:cNvSpPr txBox="1"/>
            <p:nvPr/>
          </p:nvSpPr>
          <p:spPr>
            <a:xfrm>
              <a:off x="0" y="-38100"/>
              <a:ext cx="1878280" cy="604381"/>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1723558" y="1339128"/>
            <a:ext cx="4764975" cy="7608743"/>
          </a:xfrm>
          <a:custGeom>
            <a:avLst/>
            <a:gdLst/>
            <a:ahLst/>
            <a:cxnLst/>
            <a:rect l="l" t="t" r="r" b="b"/>
            <a:pathLst>
              <a:path w="4764975" h="7608743">
                <a:moveTo>
                  <a:pt x="0" y="0"/>
                </a:moveTo>
                <a:lnTo>
                  <a:pt x="4764975" y="0"/>
                </a:lnTo>
                <a:lnTo>
                  <a:pt x="4764975" y="7608744"/>
                </a:lnTo>
                <a:lnTo>
                  <a:pt x="0" y="7608744"/>
                </a:lnTo>
                <a:lnTo>
                  <a:pt x="0" y="0"/>
                </a:lnTo>
                <a:close/>
              </a:path>
            </a:pathLst>
          </a:custGeom>
          <a:blipFill>
            <a:blip r:embed="rId2"/>
            <a:stretch>
              <a:fillRect/>
            </a:stretch>
          </a:blipFill>
        </p:spPr>
      </p:sp>
      <p:sp>
        <p:nvSpPr>
          <p:cNvPr id="6" name="Freeform 6"/>
          <p:cNvSpPr/>
          <p:nvPr/>
        </p:nvSpPr>
        <p:spPr>
          <a:xfrm>
            <a:off x="2878203" y="2190450"/>
            <a:ext cx="7257880" cy="5906100"/>
          </a:xfrm>
          <a:custGeom>
            <a:avLst/>
            <a:gdLst/>
            <a:ahLst/>
            <a:cxnLst/>
            <a:rect l="l" t="t" r="r" b="b"/>
            <a:pathLst>
              <a:path w="7257880" h="5906100">
                <a:moveTo>
                  <a:pt x="0" y="0"/>
                </a:moveTo>
                <a:lnTo>
                  <a:pt x="7257881" y="0"/>
                </a:lnTo>
                <a:lnTo>
                  <a:pt x="7257881" y="5906100"/>
                </a:lnTo>
                <a:lnTo>
                  <a:pt x="0" y="5906100"/>
                </a:lnTo>
                <a:lnTo>
                  <a:pt x="0" y="0"/>
                </a:lnTo>
                <a:close/>
              </a:path>
            </a:pathLst>
          </a:custGeom>
          <a:blipFill>
            <a:blip r:embed="rId3"/>
            <a:stretch>
              <a:fillRect/>
            </a:stretch>
          </a:blipFill>
        </p:spPr>
      </p:sp>
      <p:sp>
        <p:nvSpPr>
          <p:cNvPr id="7" name="TextBox 7"/>
          <p:cNvSpPr txBox="1"/>
          <p:nvPr/>
        </p:nvSpPr>
        <p:spPr>
          <a:xfrm>
            <a:off x="3241869" y="4716730"/>
            <a:ext cx="6404264" cy="1144271"/>
          </a:xfrm>
          <a:prstGeom prst="rect">
            <a:avLst/>
          </a:prstGeom>
        </p:spPr>
        <p:txBody>
          <a:bodyPr lIns="0" tIns="0" rIns="0" bIns="0" rtlCol="0" anchor="t">
            <a:spAutoFit/>
          </a:bodyPr>
          <a:lstStyle/>
          <a:p>
            <a:pPr marL="0" lvl="0" indent="0" algn="ctr">
              <a:lnSpc>
                <a:spcPts val="9379"/>
              </a:lnSpc>
              <a:spcBef>
                <a:spcPct val="0"/>
              </a:spcBef>
            </a:pPr>
            <a:r>
              <a:rPr lang="en-US" sz="6699">
                <a:solidFill>
                  <a:srgbClr val="654E4E"/>
                </a:solidFill>
                <a:latin typeface="Amaranth"/>
                <a:ea typeface="Amaranth"/>
                <a:cs typeface="Amaranth"/>
                <a:sym typeface="Amaranth"/>
              </a:rPr>
              <a:t>Reading at Home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4141867" y="303513"/>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Reading at Home - KS2</a:t>
            </a:r>
          </a:p>
        </p:txBody>
      </p:sp>
      <p:sp>
        <p:nvSpPr>
          <p:cNvPr id="3" name="Freeform 3"/>
          <p:cNvSpPr/>
          <p:nvPr/>
        </p:nvSpPr>
        <p:spPr>
          <a:xfrm>
            <a:off x="349499" y="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4" name="TextBox 4"/>
          <p:cNvSpPr txBox="1"/>
          <p:nvPr/>
        </p:nvSpPr>
        <p:spPr>
          <a:xfrm>
            <a:off x="1028700" y="1815420"/>
            <a:ext cx="16845512" cy="73129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Reading is fundamental to a child’s education and development. Reading at home with adults or siblings will not only help with their academic progress but will also help to build bonds and strengthen relationships. </a:t>
            </a:r>
          </a:p>
          <a:p>
            <a:pPr algn="ctr">
              <a:lnSpc>
                <a:spcPts val="4847"/>
              </a:lnSpc>
            </a:pPr>
            <a:endParaRPr lang="en-US" sz="3462">
              <a:solidFill>
                <a:srgbClr val="654E4E"/>
              </a:solidFill>
              <a:latin typeface="Arimo"/>
              <a:ea typeface="Arimo"/>
              <a:cs typeface="Arimo"/>
              <a:sym typeface="Arimo"/>
            </a:endParaRPr>
          </a:p>
          <a:p>
            <a:pPr algn="ctr">
              <a:lnSpc>
                <a:spcPts val="4847"/>
              </a:lnSpc>
            </a:pPr>
            <a:r>
              <a:rPr lang="en-US" sz="3462">
                <a:solidFill>
                  <a:srgbClr val="654E4E"/>
                </a:solidFill>
                <a:latin typeface="Arimo"/>
                <a:ea typeface="Arimo"/>
                <a:cs typeface="Arimo"/>
                <a:sym typeface="Arimo"/>
              </a:rPr>
              <a:t>This year, KS2 children will no longer bring home diaries for you to sign. Instead, all reading will be tracked using Accelerated Reader as this will link directly to them earning certificates for their quizzes and book worm badges for their word counts. </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Every time a KS2 child finishes a reading book, they will need to log in to AR and complete a quiz. AR quizzes can be completed in school or at home. This will earn them certificates and add to their word count. Teachers will also be using displays in classrooms to celebrate children who have read and completed quizzes each week.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349499" y="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3" name="Freeform 3"/>
          <p:cNvSpPr/>
          <p:nvPr/>
        </p:nvSpPr>
        <p:spPr>
          <a:xfrm>
            <a:off x="5525573" y="1723327"/>
            <a:ext cx="6927110" cy="8290714"/>
          </a:xfrm>
          <a:custGeom>
            <a:avLst/>
            <a:gdLst/>
            <a:ahLst/>
            <a:cxnLst/>
            <a:rect l="l" t="t" r="r" b="b"/>
            <a:pathLst>
              <a:path w="6927110" h="8290714">
                <a:moveTo>
                  <a:pt x="0" y="0"/>
                </a:moveTo>
                <a:lnTo>
                  <a:pt x="6927110" y="0"/>
                </a:lnTo>
                <a:lnTo>
                  <a:pt x="6927110" y="8290714"/>
                </a:lnTo>
                <a:lnTo>
                  <a:pt x="0" y="8290714"/>
                </a:lnTo>
                <a:lnTo>
                  <a:pt x="0" y="0"/>
                </a:lnTo>
                <a:close/>
              </a:path>
            </a:pathLst>
          </a:custGeom>
          <a:blipFill>
            <a:blip r:embed="rId3"/>
            <a:stretch>
              <a:fillRect/>
            </a:stretch>
          </a:blipFill>
        </p:spPr>
      </p:sp>
      <p:sp>
        <p:nvSpPr>
          <p:cNvPr id="4" name="TextBox 4"/>
          <p:cNvSpPr txBox="1"/>
          <p:nvPr/>
        </p:nvSpPr>
        <p:spPr>
          <a:xfrm>
            <a:off x="4141867" y="303513"/>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Reading at Home - KS2</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2791520" y="107099"/>
            <a:ext cx="13564272"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Accelerated Reader - Articles </a:t>
            </a:r>
          </a:p>
        </p:txBody>
      </p:sp>
      <p:sp>
        <p:nvSpPr>
          <p:cNvPr id="3" name="Freeform 3"/>
          <p:cNvSpPr/>
          <p:nvPr/>
        </p:nvSpPr>
        <p:spPr>
          <a:xfrm>
            <a:off x="349499" y="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4" name="TextBox 4"/>
          <p:cNvSpPr txBox="1"/>
          <p:nvPr/>
        </p:nvSpPr>
        <p:spPr>
          <a:xfrm>
            <a:off x="1028700" y="2053750"/>
            <a:ext cx="16845512" cy="60937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For some of our KS2 children who are reading at a higher level, they may feel disheartened that it takes longer for them to be able to complete a quiz because the books that they are reading are significantly longer novels compared to younger children. If this is the case, these children can complete an ‘article’ on Accelerated Reader.</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Artciles are short, non-fiction texts that children can read on the Accelerated Reader platform and then immediately complete a quiz on. Successful completion of article quizzes will build the child’s word count and also count towards earning reading certificates.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2791520" y="107099"/>
            <a:ext cx="13564272"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Accelerated Reader - Articles </a:t>
            </a:r>
          </a:p>
        </p:txBody>
      </p:sp>
      <p:sp>
        <p:nvSpPr>
          <p:cNvPr id="3" name="Freeform 3"/>
          <p:cNvSpPr/>
          <p:nvPr/>
        </p:nvSpPr>
        <p:spPr>
          <a:xfrm>
            <a:off x="349499" y="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4" name="TextBox 4"/>
          <p:cNvSpPr txBox="1"/>
          <p:nvPr/>
        </p:nvSpPr>
        <p:spPr>
          <a:xfrm>
            <a:off x="1028700" y="2053750"/>
            <a:ext cx="16845512" cy="30457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To access articles, your child needs to login to accelerated reader as usual. Once logged in, they need to click on the square that says ‘accelerated reader’ on their homepage.</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Once the new page has loaded, they simply need to click the’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4141867" y="303513"/>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Reading at Home - KS1</a:t>
            </a:r>
          </a:p>
        </p:txBody>
      </p:sp>
      <p:sp>
        <p:nvSpPr>
          <p:cNvPr id="3" name="Freeform 3"/>
          <p:cNvSpPr/>
          <p:nvPr/>
        </p:nvSpPr>
        <p:spPr>
          <a:xfrm>
            <a:off x="349499" y="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4" name="TextBox 4"/>
          <p:cNvSpPr txBox="1"/>
          <p:nvPr/>
        </p:nvSpPr>
        <p:spPr>
          <a:xfrm>
            <a:off x="1028700" y="1815420"/>
            <a:ext cx="16845512" cy="48745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Children in KS1 will continue to bring reading diaries home and will be expected to read with an adult at least 5 times per week and their diary signed in the usual way. </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If / when any children in KS1 complete the phonics scheme and are ready to access accelerated reader, they are welcome to begin completing quizzes and starting to build up their word count. Your child’s teacher will contact you to inform you that your child is ready to access this and will provide you with login details for their Accelerated Reader account.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2878203" y="4275728"/>
            <a:ext cx="7131596" cy="2150100"/>
            <a:chOff x="0" y="0"/>
            <a:chExt cx="1878280" cy="566281"/>
          </a:xfrm>
        </p:grpSpPr>
        <p:sp>
          <p:nvSpPr>
            <p:cNvPr id="3" name="Freeform 3"/>
            <p:cNvSpPr/>
            <p:nvPr/>
          </p:nvSpPr>
          <p:spPr>
            <a:xfrm>
              <a:off x="0" y="0"/>
              <a:ext cx="1878281" cy="566281"/>
            </a:xfrm>
            <a:custGeom>
              <a:avLst/>
              <a:gdLst/>
              <a:ahLst/>
              <a:cxnLst/>
              <a:rect l="l" t="t" r="r" b="b"/>
              <a:pathLst>
                <a:path w="1878281" h="566281">
                  <a:moveTo>
                    <a:pt x="55365" y="0"/>
                  </a:moveTo>
                  <a:lnTo>
                    <a:pt x="1822916" y="0"/>
                  </a:lnTo>
                  <a:cubicBezTo>
                    <a:pt x="1837599" y="0"/>
                    <a:pt x="1851682" y="5833"/>
                    <a:pt x="1862065" y="16216"/>
                  </a:cubicBezTo>
                  <a:cubicBezTo>
                    <a:pt x="1872448" y="26599"/>
                    <a:pt x="1878281" y="40681"/>
                    <a:pt x="1878281" y="55365"/>
                  </a:cubicBezTo>
                  <a:lnTo>
                    <a:pt x="1878281" y="510917"/>
                  </a:lnTo>
                  <a:cubicBezTo>
                    <a:pt x="1878281" y="525600"/>
                    <a:pt x="1872448" y="539683"/>
                    <a:pt x="1862065" y="550066"/>
                  </a:cubicBezTo>
                  <a:cubicBezTo>
                    <a:pt x="1851682" y="560448"/>
                    <a:pt x="1837599" y="566281"/>
                    <a:pt x="1822916" y="566281"/>
                  </a:cubicBezTo>
                  <a:lnTo>
                    <a:pt x="55365" y="566281"/>
                  </a:lnTo>
                  <a:cubicBezTo>
                    <a:pt x="40681" y="566281"/>
                    <a:pt x="26599" y="560448"/>
                    <a:pt x="16216" y="550066"/>
                  </a:cubicBezTo>
                  <a:cubicBezTo>
                    <a:pt x="5833" y="539683"/>
                    <a:pt x="0" y="525600"/>
                    <a:pt x="0" y="510917"/>
                  </a:cubicBezTo>
                  <a:lnTo>
                    <a:pt x="0" y="55365"/>
                  </a:lnTo>
                  <a:cubicBezTo>
                    <a:pt x="0" y="40681"/>
                    <a:pt x="5833" y="26599"/>
                    <a:pt x="16216" y="16216"/>
                  </a:cubicBezTo>
                  <a:cubicBezTo>
                    <a:pt x="26599" y="5833"/>
                    <a:pt x="40681" y="0"/>
                    <a:pt x="55365" y="0"/>
                  </a:cubicBezTo>
                  <a:close/>
                </a:path>
              </a:pathLst>
            </a:custGeom>
            <a:solidFill>
              <a:srgbClr val="F2F6F3"/>
            </a:solidFill>
          </p:spPr>
        </p:sp>
        <p:sp>
          <p:nvSpPr>
            <p:cNvPr id="4" name="TextBox 4"/>
            <p:cNvSpPr txBox="1"/>
            <p:nvPr/>
          </p:nvSpPr>
          <p:spPr>
            <a:xfrm>
              <a:off x="0" y="-38100"/>
              <a:ext cx="1878280" cy="604381"/>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1723558" y="1339128"/>
            <a:ext cx="4764975" cy="7608743"/>
          </a:xfrm>
          <a:custGeom>
            <a:avLst/>
            <a:gdLst/>
            <a:ahLst/>
            <a:cxnLst/>
            <a:rect l="l" t="t" r="r" b="b"/>
            <a:pathLst>
              <a:path w="4764975" h="7608743">
                <a:moveTo>
                  <a:pt x="0" y="0"/>
                </a:moveTo>
                <a:lnTo>
                  <a:pt x="4764975" y="0"/>
                </a:lnTo>
                <a:lnTo>
                  <a:pt x="4764975" y="7608744"/>
                </a:lnTo>
                <a:lnTo>
                  <a:pt x="0" y="7608744"/>
                </a:lnTo>
                <a:lnTo>
                  <a:pt x="0" y="0"/>
                </a:lnTo>
                <a:close/>
              </a:path>
            </a:pathLst>
          </a:custGeom>
          <a:blipFill>
            <a:blip r:embed="rId2"/>
            <a:stretch>
              <a:fillRect/>
            </a:stretch>
          </a:blipFill>
        </p:spPr>
      </p:sp>
      <p:sp>
        <p:nvSpPr>
          <p:cNvPr id="6" name="Freeform 6"/>
          <p:cNvSpPr/>
          <p:nvPr/>
        </p:nvSpPr>
        <p:spPr>
          <a:xfrm>
            <a:off x="2878203" y="2190450"/>
            <a:ext cx="7257880" cy="5906100"/>
          </a:xfrm>
          <a:custGeom>
            <a:avLst/>
            <a:gdLst/>
            <a:ahLst/>
            <a:cxnLst/>
            <a:rect l="l" t="t" r="r" b="b"/>
            <a:pathLst>
              <a:path w="7257880" h="5906100">
                <a:moveTo>
                  <a:pt x="0" y="0"/>
                </a:moveTo>
                <a:lnTo>
                  <a:pt x="7257881" y="0"/>
                </a:lnTo>
                <a:lnTo>
                  <a:pt x="7257881" y="5906100"/>
                </a:lnTo>
                <a:lnTo>
                  <a:pt x="0" y="5906100"/>
                </a:lnTo>
                <a:lnTo>
                  <a:pt x="0" y="0"/>
                </a:lnTo>
                <a:close/>
              </a:path>
            </a:pathLst>
          </a:custGeom>
          <a:blipFill>
            <a:blip r:embed="rId3"/>
            <a:stretch>
              <a:fillRect/>
            </a:stretch>
          </a:blipFill>
        </p:spPr>
      </p:sp>
      <p:sp>
        <p:nvSpPr>
          <p:cNvPr id="7" name="TextBox 7"/>
          <p:cNvSpPr txBox="1"/>
          <p:nvPr/>
        </p:nvSpPr>
        <p:spPr>
          <a:xfrm>
            <a:off x="3241869" y="4716730"/>
            <a:ext cx="6404264" cy="1144271"/>
          </a:xfrm>
          <a:prstGeom prst="rect">
            <a:avLst/>
          </a:prstGeom>
        </p:spPr>
        <p:txBody>
          <a:bodyPr lIns="0" tIns="0" rIns="0" bIns="0" rtlCol="0" anchor="t">
            <a:spAutoFit/>
          </a:bodyPr>
          <a:lstStyle/>
          <a:p>
            <a:pPr marL="0" lvl="0" indent="0" algn="ctr">
              <a:lnSpc>
                <a:spcPts val="9379"/>
              </a:lnSpc>
              <a:spcBef>
                <a:spcPct val="0"/>
              </a:spcBef>
            </a:pPr>
            <a:r>
              <a:rPr lang="en-US" sz="6699">
                <a:solidFill>
                  <a:srgbClr val="654E4E"/>
                </a:solidFill>
                <a:latin typeface="Amaranth"/>
                <a:ea typeface="Amaranth"/>
                <a:cs typeface="Amaranth"/>
                <a:sym typeface="Amaranth"/>
              </a:rPr>
              <a:t>Homework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4141867" y="303513"/>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Homework</a:t>
            </a:r>
          </a:p>
        </p:txBody>
      </p:sp>
      <p:sp>
        <p:nvSpPr>
          <p:cNvPr id="3" name="Freeform 3"/>
          <p:cNvSpPr/>
          <p:nvPr/>
        </p:nvSpPr>
        <p:spPr>
          <a:xfrm>
            <a:off x="349499" y="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4" name="TextBox 4"/>
          <p:cNvSpPr txBox="1"/>
          <p:nvPr/>
        </p:nvSpPr>
        <p:spPr>
          <a:xfrm>
            <a:off x="1028700" y="1815420"/>
            <a:ext cx="16845512" cy="79225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Homework is an important part of your child’s education as it allows them more time to embed key skills that they have learned at school, as well as allow their adults at home to have some insight into what they have been learning and anything that they may still be working on.</a:t>
            </a:r>
          </a:p>
          <a:p>
            <a:pPr algn="ctr">
              <a:lnSpc>
                <a:spcPts val="4847"/>
              </a:lnSpc>
            </a:pPr>
            <a:endParaRPr lang="en-US" sz="3462">
              <a:solidFill>
                <a:srgbClr val="654E4E"/>
              </a:solidFill>
              <a:latin typeface="Arimo"/>
              <a:ea typeface="Arimo"/>
              <a:cs typeface="Arimo"/>
              <a:sym typeface="Arimo"/>
            </a:endParaRPr>
          </a:p>
          <a:p>
            <a:pPr algn="ctr">
              <a:lnSpc>
                <a:spcPts val="4847"/>
              </a:lnSpc>
            </a:pPr>
            <a:r>
              <a:rPr lang="en-US" sz="3462">
                <a:solidFill>
                  <a:srgbClr val="654E4E"/>
                </a:solidFill>
                <a:latin typeface="Arimo"/>
                <a:ea typeface="Arimo"/>
                <a:cs typeface="Arimo"/>
                <a:sym typeface="Arimo"/>
              </a:rPr>
              <a:t>This year, all children in KS1 and KS2 will be given a homework book that they will bring home each week to complete their homework in. This is so that all children can access and complete their homework without the need for any access to devices or the internet. All homework is based on things that children have </a:t>
            </a:r>
            <a:r>
              <a:rPr lang="en-US" sz="3462" b="1">
                <a:solidFill>
                  <a:srgbClr val="654E4E"/>
                </a:solidFill>
                <a:latin typeface="Arimo Bold"/>
                <a:ea typeface="Arimo Bold"/>
                <a:cs typeface="Arimo Bold"/>
                <a:sym typeface="Arimo Bold"/>
              </a:rPr>
              <a:t>already</a:t>
            </a:r>
            <a:r>
              <a:rPr lang="en-US" sz="3462">
                <a:solidFill>
                  <a:srgbClr val="654E4E"/>
                </a:solidFill>
                <a:latin typeface="Arimo"/>
                <a:ea typeface="Arimo"/>
                <a:cs typeface="Arimo"/>
                <a:sym typeface="Arimo"/>
              </a:rPr>
              <a:t> learned in school that week and so none of it will be new or unfamiliar information. </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All homework will be set to an appropriate level for your child so that they are able to complete it independently (particularly in KS2).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4141867" y="303513"/>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KS1 Homework</a:t>
            </a:r>
          </a:p>
        </p:txBody>
      </p:sp>
      <p:sp>
        <p:nvSpPr>
          <p:cNvPr id="3" name="Freeform 3"/>
          <p:cNvSpPr/>
          <p:nvPr/>
        </p:nvSpPr>
        <p:spPr>
          <a:xfrm>
            <a:off x="349499" y="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4" name="TextBox 4"/>
          <p:cNvSpPr txBox="1"/>
          <p:nvPr/>
        </p:nvSpPr>
        <p:spPr>
          <a:xfrm>
            <a:off x="1028700" y="1815420"/>
            <a:ext cx="16845512" cy="8532176"/>
          </a:xfrm>
          <a:prstGeom prst="rect">
            <a:avLst/>
          </a:prstGeom>
        </p:spPr>
        <p:txBody>
          <a:bodyPr lIns="0" tIns="0" rIns="0" bIns="0" rtlCol="0" anchor="t">
            <a:spAutoFit/>
          </a:bodyPr>
          <a:lstStyle/>
          <a:p>
            <a:pPr algn="ctr">
              <a:lnSpc>
                <a:spcPts val="4847"/>
              </a:lnSpc>
            </a:pPr>
            <a:r>
              <a:rPr lang="en-US" sz="3462" u="sng">
                <a:solidFill>
                  <a:srgbClr val="654E4E"/>
                </a:solidFill>
                <a:latin typeface="Arimo"/>
                <a:ea typeface="Arimo"/>
                <a:cs typeface="Arimo"/>
                <a:sym typeface="Arimo"/>
              </a:rPr>
              <a:t>Year 1</a:t>
            </a:r>
          </a:p>
          <a:p>
            <a:pPr algn="ctr">
              <a:lnSpc>
                <a:spcPts val="4847"/>
              </a:lnSpc>
            </a:pPr>
            <a:r>
              <a:rPr lang="en-US" sz="3462">
                <a:solidFill>
                  <a:srgbClr val="654E4E"/>
                </a:solidFill>
                <a:latin typeface="Arimo"/>
                <a:ea typeface="Arimo"/>
                <a:cs typeface="Arimo"/>
                <a:sym typeface="Arimo"/>
              </a:rPr>
              <a:t>Phonics - Sound of the week given to practice (no actual worksheet to complete)</a:t>
            </a:r>
          </a:p>
          <a:p>
            <a:pPr algn="ctr">
              <a:lnSpc>
                <a:spcPts val="4847"/>
              </a:lnSpc>
            </a:pPr>
            <a:r>
              <a:rPr lang="en-US" sz="3462">
                <a:solidFill>
                  <a:srgbClr val="654E4E"/>
                </a:solidFill>
                <a:latin typeface="Arimo"/>
                <a:ea typeface="Arimo"/>
                <a:cs typeface="Arimo"/>
                <a:sym typeface="Arimo"/>
              </a:rPr>
              <a:t>Maths - Worksheet covering that week’s learning</a:t>
            </a:r>
          </a:p>
          <a:p>
            <a:pPr algn="ctr">
              <a:lnSpc>
                <a:spcPts val="4847"/>
              </a:lnSpc>
            </a:pPr>
            <a:endParaRPr lang="en-US" sz="3462">
              <a:solidFill>
                <a:srgbClr val="654E4E"/>
              </a:solidFill>
              <a:latin typeface="Arimo"/>
              <a:ea typeface="Arimo"/>
              <a:cs typeface="Arimo"/>
              <a:sym typeface="Arimo"/>
            </a:endParaRPr>
          </a:p>
          <a:p>
            <a:pPr algn="ctr">
              <a:lnSpc>
                <a:spcPts val="4847"/>
              </a:lnSpc>
            </a:pPr>
            <a:r>
              <a:rPr lang="en-US" sz="3462" u="sng">
                <a:solidFill>
                  <a:srgbClr val="654E4E"/>
                </a:solidFill>
                <a:latin typeface="Arimo"/>
                <a:ea typeface="Arimo"/>
                <a:cs typeface="Arimo"/>
                <a:sym typeface="Arimo"/>
              </a:rPr>
              <a:t>Year 2</a:t>
            </a:r>
          </a:p>
          <a:p>
            <a:pPr algn="ctr">
              <a:lnSpc>
                <a:spcPts val="4847"/>
              </a:lnSpc>
            </a:pPr>
            <a:r>
              <a:rPr lang="en-US" sz="3462">
                <a:solidFill>
                  <a:srgbClr val="654E4E"/>
                </a:solidFill>
                <a:latin typeface="Arimo"/>
                <a:ea typeface="Arimo"/>
                <a:cs typeface="Arimo"/>
                <a:sym typeface="Arimo"/>
              </a:rPr>
              <a:t>Phonics / Reading - Phonics Worksheet or Reading Comprehension (based on your child’s group)</a:t>
            </a:r>
          </a:p>
          <a:p>
            <a:pPr algn="ctr">
              <a:lnSpc>
                <a:spcPts val="4847"/>
              </a:lnSpc>
            </a:pPr>
            <a:r>
              <a:rPr lang="en-US" sz="3462">
                <a:solidFill>
                  <a:srgbClr val="654E4E"/>
                </a:solidFill>
                <a:latin typeface="Arimo"/>
                <a:ea typeface="Arimo"/>
                <a:cs typeface="Arimo"/>
                <a:sym typeface="Arimo"/>
              </a:rPr>
              <a:t>Maths - Worksheet covering that week’s learning</a:t>
            </a:r>
          </a:p>
          <a:p>
            <a:pPr algn="ctr">
              <a:lnSpc>
                <a:spcPts val="4847"/>
              </a:lnSpc>
            </a:pPr>
            <a:r>
              <a:rPr lang="en-US" sz="3462">
                <a:solidFill>
                  <a:srgbClr val="654E4E"/>
                </a:solidFill>
                <a:latin typeface="Arimo"/>
                <a:ea typeface="Arimo"/>
                <a:cs typeface="Arimo"/>
                <a:sym typeface="Arimo"/>
              </a:rPr>
              <a:t>Weekly spellings</a:t>
            </a:r>
          </a:p>
          <a:p>
            <a:pPr algn="ctr">
              <a:lnSpc>
                <a:spcPts val="4847"/>
              </a:lnSpc>
            </a:pPr>
            <a:endParaRPr lang="en-US" sz="3462">
              <a:solidFill>
                <a:srgbClr val="654E4E"/>
              </a:solidFill>
              <a:latin typeface="Arimo"/>
              <a:ea typeface="Arimo"/>
              <a:cs typeface="Arimo"/>
              <a:sym typeface="Arimo"/>
            </a:endParaRPr>
          </a:p>
          <a:p>
            <a:pPr algn="ctr">
              <a:lnSpc>
                <a:spcPts val="4847"/>
              </a:lnSpc>
            </a:pPr>
            <a:r>
              <a:rPr lang="en-US" sz="3462">
                <a:solidFill>
                  <a:srgbClr val="654E4E"/>
                </a:solidFill>
                <a:latin typeface="Arimo"/>
                <a:ea typeface="Arimo"/>
                <a:cs typeface="Arimo"/>
                <a:sym typeface="Arimo"/>
              </a:rPr>
              <a:t>All homework will be sent home on a Friday and will be expected back in by the following Thursday morning. There will be a £2 replacement charge for lost homework books.</a:t>
            </a:r>
          </a:p>
          <a:p>
            <a:pPr marL="0" lvl="0" indent="0" algn="ctr">
              <a:lnSpc>
                <a:spcPts val="4847"/>
              </a:lnSpc>
              <a:spcBef>
                <a:spcPct val="0"/>
              </a:spcBef>
            </a:pPr>
            <a:endParaRPr lang="en-US" sz="3462">
              <a:solidFill>
                <a:srgbClr val="654E4E"/>
              </a:solidFill>
              <a:latin typeface="Arimo"/>
              <a:ea typeface="Arimo"/>
              <a:cs typeface="Arimo"/>
              <a:sym typeface="Arimo"/>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3792369" y="121263"/>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KS2 Homework</a:t>
            </a:r>
          </a:p>
        </p:txBody>
      </p:sp>
      <p:sp>
        <p:nvSpPr>
          <p:cNvPr id="3" name="Freeform 3"/>
          <p:cNvSpPr/>
          <p:nvPr/>
        </p:nvSpPr>
        <p:spPr>
          <a:xfrm>
            <a:off x="0" y="-182250"/>
            <a:ext cx="1817970" cy="1901145"/>
          </a:xfrm>
          <a:custGeom>
            <a:avLst/>
            <a:gdLst/>
            <a:ahLst/>
            <a:cxnLst/>
            <a:rect l="l" t="t" r="r" b="b"/>
            <a:pathLst>
              <a:path w="1817970" h="1901145">
                <a:moveTo>
                  <a:pt x="0" y="0"/>
                </a:moveTo>
                <a:lnTo>
                  <a:pt x="1817970" y="0"/>
                </a:lnTo>
                <a:lnTo>
                  <a:pt x="1817970" y="1901145"/>
                </a:lnTo>
                <a:lnTo>
                  <a:pt x="0" y="1901145"/>
                </a:lnTo>
                <a:lnTo>
                  <a:pt x="0" y="0"/>
                </a:lnTo>
                <a:close/>
              </a:path>
            </a:pathLst>
          </a:custGeom>
          <a:blipFill>
            <a:blip r:embed="rId2"/>
            <a:stretch>
              <a:fillRect/>
            </a:stretch>
          </a:blipFill>
        </p:spPr>
      </p:sp>
      <p:sp>
        <p:nvSpPr>
          <p:cNvPr id="4" name="TextBox 4"/>
          <p:cNvSpPr txBox="1"/>
          <p:nvPr/>
        </p:nvSpPr>
        <p:spPr>
          <a:xfrm>
            <a:off x="679201" y="1397177"/>
            <a:ext cx="16845512" cy="8382951"/>
          </a:xfrm>
          <a:prstGeom prst="rect">
            <a:avLst/>
          </a:prstGeom>
        </p:spPr>
        <p:txBody>
          <a:bodyPr lIns="0" tIns="0" rIns="0" bIns="0" rtlCol="0" anchor="t">
            <a:spAutoFit/>
          </a:bodyPr>
          <a:lstStyle/>
          <a:p>
            <a:pPr algn="ctr">
              <a:lnSpc>
                <a:spcPts val="4147"/>
              </a:lnSpc>
            </a:pPr>
            <a:r>
              <a:rPr lang="en-US" sz="2962" u="sng">
                <a:solidFill>
                  <a:srgbClr val="654E4E"/>
                </a:solidFill>
                <a:latin typeface="Arimo"/>
                <a:ea typeface="Arimo"/>
                <a:cs typeface="Arimo"/>
                <a:sym typeface="Arimo"/>
              </a:rPr>
              <a:t>Reading Comprehension</a:t>
            </a:r>
          </a:p>
          <a:p>
            <a:pPr algn="ctr">
              <a:lnSpc>
                <a:spcPts val="4147"/>
              </a:lnSpc>
            </a:pPr>
            <a:r>
              <a:rPr lang="en-US" sz="2962">
                <a:solidFill>
                  <a:srgbClr val="654E4E"/>
                </a:solidFill>
                <a:latin typeface="Arimo"/>
                <a:ea typeface="Arimo"/>
                <a:cs typeface="Arimo"/>
                <a:sym typeface="Arimo"/>
              </a:rPr>
              <a:t>All children will be given a reading comprehension that is appropriate for their reading level to complete each week. They will read the text given and then answer questions in their books.</a:t>
            </a:r>
          </a:p>
          <a:p>
            <a:pPr algn="ctr">
              <a:lnSpc>
                <a:spcPts val="4147"/>
              </a:lnSpc>
            </a:pPr>
            <a:endParaRPr lang="en-US" sz="2962">
              <a:solidFill>
                <a:srgbClr val="654E4E"/>
              </a:solidFill>
              <a:latin typeface="Arimo"/>
              <a:ea typeface="Arimo"/>
              <a:cs typeface="Arimo"/>
              <a:sym typeface="Arimo"/>
            </a:endParaRPr>
          </a:p>
          <a:p>
            <a:pPr algn="ctr">
              <a:lnSpc>
                <a:spcPts val="4147"/>
              </a:lnSpc>
            </a:pPr>
            <a:r>
              <a:rPr lang="en-US" sz="2962" u="sng">
                <a:solidFill>
                  <a:srgbClr val="654E4E"/>
                </a:solidFill>
                <a:latin typeface="Arimo"/>
                <a:ea typeface="Arimo"/>
                <a:cs typeface="Arimo"/>
                <a:sym typeface="Arimo"/>
              </a:rPr>
              <a:t>Maths</a:t>
            </a:r>
          </a:p>
          <a:p>
            <a:pPr algn="ctr">
              <a:lnSpc>
                <a:spcPts val="4147"/>
              </a:lnSpc>
            </a:pPr>
            <a:r>
              <a:rPr lang="en-US" sz="2962">
                <a:solidFill>
                  <a:srgbClr val="654E4E"/>
                </a:solidFill>
                <a:latin typeface="Arimo"/>
                <a:ea typeface="Arimo"/>
                <a:cs typeface="Arimo"/>
                <a:sym typeface="Arimo"/>
              </a:rPr>
              <a:t>Year 3 and 4 - Times Tables Worksheet</a:t>
            </a:r>
          </a:p>
          <a:p>
            <a:pPr algn="ctr">
              <a:lnSpc>
                <a:spcPts val="4147"/>
              </a:lnSpc>
            </a:pPr>
            <a:r>
              <a:rPr lang="en-US" sz="2962">
                <a:solidFill>
                  <a:srgbClr val="654E4E"/>
                </a:solidFill>
                <a:latin typeface="Arimo"/>
                <a:ea typeface="Arimo"/>
                <a:cs typeface="Arimo"/>
                <a:sym typeface="Arimo"/>
              </a:rPr>
              <a:t>Year 5 - Worksheet covering weekly learning</a:t>
            </a:r>
          </a:p>
          <a:p>
            <a:pPr algn="ctr">
              <a:lnSpc>
                <a:spcPts val="4147"/>
              </a:lnSpc>
            </a:pPr>
            <a:r>
              <a:rPr lang="en-US" sz="2962">
                <a:solidFill>
                  <a:srgbClr val="654E4E"/>
                </a:solidFill>
                <a:latin typeface="Arimo"/>
                <a:ea typeface="Arimo"/>
                <a:cs typeface="Arimo"/>
                <a:sym typeface="Arimo"/>
              </a:rPr>
              <a:t>Year 6 - Arithmetic / Revision Worksheet </a:t>
            </a:r>
          </a:p>
          <a:p>
            <a:pPr algn="ctr">
              <a:lnSpc>
                <a:spcPts val="4147"/>
              </a:lnSpc>
            </a:pPr>
            <a:endParaRPr lang="en-US" sz="2962">
              <a:solidFill>
                <a:srgbClr val="654E4E"/>
              </a:solidFill>
              <a:latin typeface="Arimo"/>
              <a:ea typeface="Arimo"/>
              <a:cs typeface="Arimo"/>
              <a:sym typeface="Arimo"/>
            </a:endParaRPr>
          </a:p>
          <a:p>
            <a:pPr algn="ctr">
              <a:lnSpc>
                <a:spcPts val="4147"/>
              </a:lnSpc>
            </a:pPr>
            <a:r>
              <a:rPr lang="en-US" sz="2962" u="sng">
                <a:solidFill>
                  <a:srgbClr val="654E4E"/>
                </a:solidFill>
                <a:latin typeface="Arimo"/>
                <a:ea typeface="Arimo"/>
                <a:cs typeface="Arimo"/>
                <a:sym typeface="Arimo"/>
              </a:rPr>
              <a:t>Spellings</a:t>
            </a:r>
          </a:p>
          <a:p>
            <a:pPr algn="ctr">
              <a:lnSpc>
                <a:spcPts val="4147"/>
              </a:lnSpc>
            </a:pPr>
            <a:r>
              <a:rPr lang="en-US" sz="2962">
                <a:solidFill>
                  <a:srgbClr val="654E4E"/>
                </a:solidFill>
                <a:latin typeface="Arimo"/>
                <a:ea typeface="Arimo"/>
                <a:cs typeface="Arimo"/>
                <a:sym typeface="Arimo"/>
              </a:rPr>
              <a:t>Children will be sent home with spellings to learn based on our KS2 read, write, inc spelling scheme</a:t>
            </a:r>
          </a:p>
          <a:p>
            <a:pPr algn="ctr">
              <a:lnSpc>
                <a:spcPts val="4147"/>
              </a:lnSpc>
            </a:pPr>
            <a:endParaRPr lang="en-US" sz="2962">
              <a:solidFill>
                <a:srgbClr val="654E4E"/>
              </a:solidFill>
              <a:latin typeface="Arimo"/>
              <a:ea typeface="Arimo"/>
              <a:cs typeface="Arimo"/>
              <a:sym typeface="Arimo"/>
            </a:endParaRPr>
          </a:p>
          <a:p>
            <a:pPr marL="0" lvl="0" indent="0" algn="ctr">
              <a:lnSpc>
                <a:spcPts val="4147"/>
              </a:lnSpc>
              <a:spcBef>
                <a:spcPct val="0"/>
              </a:spcBef>
            </a:pPr>
            <a:r>
              <a:rPr lang="en-US" sz="2962">
                <a:solidFill>
                  <a:srgbClr val="654E4E"/>
                </a:solidFill>
                <a:latin typeface="Arimo"/>
                <a:ea typeface="Arimo"/>
                <a:cs typeface="Arimo"/>
                <a:sym typeface="Arimo"/>
              </a:rPr>
              <a:t>All homework will be sent home on a Friday and will be expected back in by the following Thursday morning. Your child’s teacher will be running a homework club for 20 minutes every Friday for any children who have been unable to complete their homework. There will be a £2 replacement charge for lost homework books.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2878203" y="4275728"/>
            <a:ext cx="7131596" cy="2150100"/>
            <a:chOff x="0" y="0"/>
            <a:chExt cx="1878280" cy="566281"/>
          </a:xfrm>
        </p:grpSpPr>
        <p:sp>
          <p:nvSpPr>
            <p:cNvPr id="3" name="Freeform 3"/>
            <p:cNvSpPr/>
            <p:nvPr/>
          </p:nvSpPr>
          <p:spPr>
            <a:xfrm>
              <a:off x="0" y="0"/>
              <a:ext cx="1878281" cy="566281"/>
            </a:xfrm>
            <a:custGeom>
              <a:avLst/>
              <a:gdLst/>
              <a:ahLst/>
              <a:cxnLst/>
              <a:rect l="l" t="t" r="r" b="b"/>
              <a:pathLst>
                <a:path w="1878281" h="566281">
                  <a:moveTo>
                    <a:pt x="55365" y="0"/>
                  </a:moveTo>
                  <a:lnTo>
                    <a:pt x="1822916" y="0"/>
                  </a:lnTo>
                  <a:cubicBezTo>
                    <a:pt x="1837599" y="0"/>
                    <a:pt x="1851682" y="5833"/>
                    <a:pt x="1862065" y="16216"/>
                  </a:cubicBezTo>
                  <a:cubicBezTo>
                    <a:pt x="1872448" y="26599"/>
                    <a:pt x="1878281" y="40681"/>
                    <a:pt x="1878281" y="55365"/>
                  </a:cubicBezTo>
                  <a:lnTo>
                    <a:pt x="1878281" y="510917"/>
                  </a:lnTo>
                  <a:cubicBezTo>
                    <a:pt x="1878281" y="525600"/>
                    <a:pt x="1872448" y="539683"/>
                    <a:pt x="1862065" y="550066"/>
                  </a:cubicBezTo>
                  <a:cubicBezTo>
                    <a:pt x="1851682" y="560448"/>
                    <a:pt x="1837599" y="566281"/>
                    <a:pt x="1822916" y="566281"/>
                  </a:cubicBezTo>
                  <a:lnTo>
                    <a:pt x="55365" y="566281"/>
                  </a:lnTo>
                  <a:cubicBezTo>
                    <a:pt x="40681" y="566281"/>
                    <a:pt x="26599" y="560448"/>
                    <a:pt x="16216" y="550066"/>
                  </a:cubicBezTo>
                  <a:cubicBezTo>
                    <a:pt x="5833" y="539683"/>
                    <a:pt x="0" y="525600"/>
                    <a:pt x="0" y="510917"/>
                  </a:cubicBezTo>
                  <a:lnTo>
                    <a:pt x="0" y="55365"/>
                  </a:lnTo>
                  <a:cubicBezTo>
                    <a:pt x="0" y="40681"/>
                    <a:pt x="5833" y="26599"/>
                    <a:pt x="16216" y="16216"/>
                  </a:cubicBezTo>
                  <a:cubicBezTo>
                    <a:pt x="26599" y="5833"/>
                    <a:pt x="40681" y="0"/>
                    <a:pt x="55365" y="0"/>
                  </a:cubicBezTo>
                  <a:close/>
                </a:path>
              </a:pathLst>
            </a:custGeom>
            <a:solidFill>
              <a:srgbClr val="F2F6F3"/>
            </a:solidFill>
          </p:spPr>
        </p:sp>
        <p:sp>
          <p:nvSpPr>
            <p:cNvPr id="4" name="TextBox 4"/>
            <p:cNvSpPr txBox="1"/>
            <p:nvPr/>
          </p:nvSpPr>
          <p:spPr>
            <a:xfrm>
              <a:off x="0" y="-38100"/>
              <a:ext cx="1878280" cy="604381"/>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1723558" y="1339128"/>
            <a:ext cx="4764975" cy="7608743"/>
          </a:xfrm>
          <a:custGeom>
            <a:avLst/>
            <a:gdLst/>
            <a:ahLst/>
            <a:cxnLst/>
            <a:rect l="l" t="t" r="r" b="b"/>
            <a:pathLst>
              <a:path w="4764975" h="7608743">
                <a:moveTo>
                  <a:pt x="0" y="0"/>
                </a:moveTo>
                <a:lnTo>
                  <a:pt x="4764975" y="0"/>
                </a:lnTo>
                <a:lnTo>
                  <a:pt x="4764975" y="7608744"/>
                </a:lnTo>
                <a:lnTo>
                  <a:pt x="0" y="7608744"/>
                </a:lnTo>
                <a:lnTo>
                  <a:pt x="0" y="0"/>
                </a:lnTo>
                <a:close/>
              </a:path>
            </a:pathLst>
          </a:custGeom>
          <a:blipFill>
            <a:blip r:embed="rId2"/>
            <a:stretch>
              <a:fillRect/>
            </a:stretch>
          </a:blipFill>
        </p:spPr>
      </p:sp>
      <p:sp>
        <p:nvSpPr>
          <p:cNvPr id="6" name="Freeform 6"/>
          <p:cNvSpPr/>
          <p:nvPr/>
        </p:nvSpPr>
        <p:spPr>
          <a:xfrm>
            <a:off x="2878203" y="2190450"/>
            <a:ext cx="7257880" cy="5906100"/>
          </a:xfrm>
          <a:custGeom>
            <a:avLst/>
            <a:gdLst/>
            <a:ahLst/>
            <a:cxnLst/>
            <a:rect l="l" t="t" r="r" b="b"/>
            <a:pathLst>
              <a:path w="7257880" h="5906100">
                <a:moveTo>
                  <a:pt x="0" y="0"/>
                </a:moveTo>
                <a:lnTo>
                  <a:pt x="7257881" y="0"/>
                </a:lnTo>
                <a:lnTo>
                  <a:pt x="7257881" y="5906100"/>
                </a:lnTo>
                <a:lnTo>
                  <a:pt x="0" y="5906100"/>
                </a:lnTo>
                <a:lnTo>
                  <a:pt x="0" y="0"/>
                </a:lnTo>
                <a:close/>
              </a:path>
            </a:pathLst>
          </a:custGeom>
          <a:blipFill>
            <a:blip r:embed="rId3"/>
            <a:stretch>
              <a:fillRect/>
            </a:stretch>
          </a:blipFill>
        </p:spPr>
      </p:sp>
      <p:sp>
        <p:nvSpPr>
          <p:cNvPr id="7" name="TextBox 7"/>
          <p:cNvSpPr txBox="1"/>
          <p:nvPr/>
        </p:nvSpPr>
        <p:spPr>
          <a:xfrm>
            <a:off x="3241869" y="4716730"/>
            <a:ext cx="6404264" cy="1144271"/>
          </a:xfrm>
          <a:prstGeom prst="rect">
            <a:avLst/>
          </a:prstGeom>
        </p:spPr>
        <p:txBody>
          <a:bodyPr lIns="0" tIns="0" rIns="0" bIns="0" rtlCol="0" anchor="t">
            <a:spAutoFit/>
          </a:bodyPr>
          <a:lstStyle/>
          <a:p>
            <a:pPr marL="0" lvl="0" indent="0" algn="ctr">
              <a:lnSpc>
                <a:spcPts val="9379"/>
              </a:lnSpc>
              <a:spcBef>
                <a:spcPct val="0"/>
              </a:spcBef>
            </a:pPr>
            <a:r>
              <a:rPr lang="en-US" sz="6699">
                <a:solidFill>
                  <a:srgbClr val="654E4E"/>
                </a:solidFill>
                <a:latin typeface="Amaranth"/>
                <a:ea typeface="Amaranth"/>
                <a:cs typeface="Amaranth"/>
                <a:sym typeface="Amaranth"/>
              </a:rPr>
              <a:t>Communication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6553288" y="74441"/>
            <a:ext cx="10004265" cy="236091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Trips -</a:t>
            </a:r>
          </a:p>
          <a:p>
            <a:pPr algn="ctr">
              <a:lnSpc>
                <a:spcPts val="9520"/>
              </a:lnSpc>
            </a:pPr>
            <a:r>
              <a:rPr lang="en-US" sz="6800" b="1">
                <a:solidFill>
                  <a:srgbClr val="000000"/>
                </a:solidFill>
                <a:latin typeface="Canva Sans Bold"/>
                <a:ea typeface="Canva Sans Bold"/>
                <a:cs typeface="Canva Sans Bold"/>
                <a:sym typeface="Canva Sans Bold"/>
              </a:rPr>
              <a:t>School Gateway App</a:t>
            </a:r>
          </a:p>
        </p:txBody>
      </p:sp>
      <p:sp>
        <p:nvSpPr>
          <p:cNvPr id="3" name="Freeform 3"/>
          <p:cNvSpPr/>
          <p:nvPr/>
        </p:nvSpPr>
        <p:spPr>
          <a:xfrm>
            <a:off x="-902642" y="0"/>
            <a:ext cx="8299933" cy="8679669"/>
          </a:xfrm>
          <a:custGeom>
            <a:avLst/>
            <a:gdLst/>
            <a:ahLst/>
            <a:cxnLst/>
            <a:rect l="l" t="t" r="r" b="b"/>
            <a:pathLst>
              <a:path w="8299933" h="8679669">
                <a:moveTo>
                  <a:pt x="0" y="0"/>
                </a:moveTo>
                <a:lnTo>
                  <a:pt x="8299934" y="0"/>
                </a:lnTo>
                <a:lnTo>
                  <a:pt x="8299934" y="8679669"/>
                </a:lnTo>
                <a:lnTo>
                  <a:pt x="0" y="8679669"/>
                </a:lnTo>
                <a:lnTo>
                  <a:pt x="0" y="0"/>
                </a:lnTo>
                <a:close/>
              </a:path>
            </a:pathLst>
          </a:custGeom>
          <a:blipFill>
            <a:blip r:embed="rId2"/>
            <a:stretch>
              <a:fillRect/>
            </a:stretch>
          </a:blipFill>
        </p:spPr>
      </p:sp>
      <p:sp>
        <p:nvSpPr>
          <p:cNvPr id="4" name="TextBox 4"/>
          <p:cNvSpPr txBox="1"/>
          <p:nvPr/>
        </p:nvSpPr>
        <p:spPr>
          <a:xfrm>
            <a:off x="6553288" y="2811463"/>
            <a:ext cx="11468234" cy="67033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This year, we have arranged for a wide range of activities and experiences for children in all year groups. </a:t>
            </a:r>
          </a:p>
          <a:p>
            <a:pPr algn="ctr">
              <a:lnSpc>
                <a:spcPts val="4847"/>
              </a:lnSpc>
            </a:pPr>
            <a:endParaRPr lang="en-US" sz="3462">
              <a:solidFill>
                <a:srgbClr val="654E4E"/>
              </a:solidFill>
              <a:latin typeface="Arimo"/>
              <a:ea typeface="Arimo"/>
              <a:cs typeface="Arimo"/>
              <a:sym typeface="Arimo"/>
            </a:endParaRPr>
          </a:p>
          <a:p>
            <a:pPr algn="ctr">
              <a:lnSpc>
                <a:spcPts val="4847"/>
              </a:lnSpc>
            </a:pPr>
            <a:r>
              <a:rPr lang="en-US" sz="3462">
                <a:solidFill>
                  <a:srgbClr val="654E4E"/>
                </a:solidFill>
                <a:latin typeface="Arimo"/>
                <a:ea typeface="Arimo"/>
                <a:cs typeface="Arimo"/>
                <a:sym typeface="Arimo"/>
              </a:rPr>
              <a:t>In order for these experiences to go ahead, we must receive payment from parents. If we have not received sufficient payment by no later than two weeks in advance, we may make the tough decision to cancel.</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All trips are listed on the school gateway app. You can pay for these in one go or make small contributions to them over time.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6553288" y="74441"/>
            <a:ext cx="10004265" cy="236091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Trips -</a:t>
            </a:r>
          </a:p>
          <a:p>
            <a:pPr algn="ctr">
              <a:lnSpc>
                <a:spcPts val="9520"/>
              </a:lnSpc>
            </a:pPr>
            <a:r>
              <a:rPr lang="en-US" sz="6800" b="1">
                <a:solidFill>
                  <a:srgbClr val="000000"/>
                </a:solidFill>
                <a:latin typeface="Canva Sans Bold"/>
                <a:ea typeface="Canva Sans Bold"/>
                <a:cs typeface="Canva Sans Bold"/>
                <a:sym typeface="Canva Sans Bold"/>
              </a:rPr>
              <a:t>School Gateway App</a:t>
            </a:r>
          </a:p>
        </p:txBody>
      </p:sp>
      <p:sp>
        <p:nvSpPr>
          <p:cNvPr id="3" name="Freeform 3"/>
          <p:cNvSpPr/>
          <p:nvPr/>
        </p:nvSpPr>
        <p:spPr>
          <a:xfrm>
            <a:off x="-1746645" y="0"/>
            <a:ext cx="8299933" cy="8679669"/>
          </a:xfrm>
          <a:custGeom>
            <a:avLst/>
            <a:gdLst/>
            <a:ahLst/>
            <a:cxnLst/>
            <a:rect l="l" t="t" r="r" b="b"/>
            <a:pathLst>
              <a:path w="8299933" h="8679669">
                <a:moveTo>
                  <a:pt x="0" y="0"/>
                </a:moveTo>
                <a:lnTo>
                  <a:pt x="8299933" y="0"/>
                </a:lnTo>
                <a:lnTo>
                  <a:pt x="8299933" y="8679669"/>
                </a:lnTo>
                <a:lnTo>
                  <a:pt x="0" y="8679669"/>
                </a:lnTo>
                <a:lnTo>
                  <a:pt x="0" y="0"/>
                </a:lnTo>
                <a:close/>
              </a:path>
            </a:pathLst>
          </a:custGeom>
          <a:blipFill>
            <a:blip r:embed="rId2"/>
            <a:stretch>
              <a:fillRect/>
            </a:stretch>
          </a:blipFill>
        </p:spPr>
      </p:sp>
      <p:sp>
        <p:nvSpPr>
          <p:cNvPr id="4" name="TextBox 4"/>
          <p:cNvSpPr txBox="1"/>
          <p:nvPr/>
        </p:nvSpPr>
        <p:spPr>
          <a:xfrm>
            <a:off x="6553288" y="2811463"/>
            <a:ext cx="11468234" cy="54841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The school gateway app is also used for the office to send important messages to you.</a:t>
            </a:r>
          </a:p>
          <a:p>
            <a:pPr algn="ctr">
              <a:lnSpc>
                <a:spcPts val="4847"/>
              </a:lnSpc>
            </a:pPr>
            <a:endParaRPr lang="en-US" sz="3462">
              <a:solidFill>
                <a:srgbClr val="654E4E"/>
              </a:solidFill>
              <a:latin typeface="Arimo"/>
              <a:ea typeface="Arimo"/>
              <a:cs typeface="Arimo"/>
              <a:sym typeface="Arimo"/>
            </a:endParaRPr>
          </a:p>
          <a:p>
            <a:pPr algn="ctr">
              <a:lnSpc>
                <a:spcPts val="4847"/>
              </a:lnSpc>
            </a:pPr>
            <a:r>
              <a:rPr lang="en-US" sz="3462">
                <a:solidFill>
                  <a:srgbClr val="654E4E"/>
                </a:solidFill>
                <a:latin typeface="Arimo"/>
                <a:ea typeface="Arimo"/>
                <a:cs typeface="Arimo"/>
                <a:sym typeface="Arimo"/>
              </a:rPr>
              <a:t>These messages may include reminders of school events, letters about clubs or other important information, notifications that your child has received first aid and more!</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If you have not yet signed up to the app. Please do so now with the support of Miss Greig.</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TextBox 2"/>
          <p:cNvSpPr txBox="1"/>
          <p:nvPr/>
        </p:nvSpPr>
        <p:spPr>
          <a:xfrm>
            <a:off x="6553288" y="74441"/>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Clubs</a:t>
            </a:r>
          </a:p>
        </p:txBody>
      </p:sp>
      <p:sp>
        <p:nvSpPr>
          <p:cNvPr id="3" name="Freeform 3"/>
          <p:cNvSpPr/>
          <p:nvPr/>
        </p:nvSpPr>
        <p:spPr>
          <a:xfrm>
            <a:off x="-902642" y="0"/>
            <a:ext cx="8299933" cy="8679669"/>
          </a:xfrm>
          <a:custGeom>
            <a:avLst/>
            <a:gdLst/>
            <a:ahLst/>
            <a:cxnLst/>
            <a:rect l="l" t="t" r="r" b="b"/>
            <a:pathLst>
              <a:path w="8299933" h="8679669">
                <a:moveTo>
                  <a:pt x="0" y="0"/>
                </a:moveTo>
                <a:lnTo>
                  <a:pt x="8299934" y="0"/>
                </a:lnTo>
                <a:lnTo>
                  <a:pt x="8299934" y="8679669"/>
                </a:lnTo>
                <a:lnTo>
                  <a:pt x="0" y="8679669"/>
                </a:lnTo>
                <a:lnTo>
                  <a:pt x="0" y="0"/>
                </a:lnTo>
                <a:close/>
              </a:path>
            </a:pathLst>
          </a:custGeom>
          <a:blipFill>
            <a:blip r:embed="rId2"/>
            <a:stretch>
              <a:fillRect/>
            </a:stretch>
          </a:blipFill>
        </p:spPr>
      </p:sp>
      <p:sp>
        <p:nvSpPr>
          <p:cNvPr id="4" name="Freeform 4"/>
          <p:cNvSpPr/>
          <p:nvPr/>
        </p:nvSpPr>
        <p:spPr>
          <a:xfrm>
            <a:off x="5959041" y="2243026"/>
            <a:ext cx="11192760" cy="5800948"/>
          </a:xfrm>
          <a:custGeom>
            <a:avLst/>
            <a:gdLst/>
            <a:ahLst/>
            <a:cxnLst/>
            <a:rect l="l" t="t" r="r" b="b"/>
            <a:pathLst>
              <a:path w="11192760" h="5800948">
                <a:moveTo>
                  <a:pt x="0" y="0"/>
                </a:moveTo>
                <a:lnTo>
                  <a:pt x="11192760" y="0"/>
                </a:lnTo>
                <a:lnTo>
                  <a:pt x="11192760" y="5800948"/>
                </a:lnTo>
                <a:lnTo>
                  <a:pt x="0" y="5800948"/>
                </a:lnTo>
                <a:lnTo>
                  <a:pt x="0" y="0"/>
                </a:lnTo>
                <a:close/>
              </a:path>
            </a:pathLst>
          </a:custGeom>
          <a:blipFill>
            <a:blip r:embed="rId3"/>
            <a:stretch>
              <a:fillRect/>
            </a:stretch>
          </a:blipFill>
        </p:spPr>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13992599" y="-230788"/>
            <a:ext cx="4987993" cy="2936681"/>
          </a:xfrm>
          <a:custGeom>
            <a:avLst/>
            <a:gdLst/>
            <a:ahLst/>
            <a:cxnLst/>
            <a:rect l="l" t="t" r="r" b="b"/>
            <a:pathLst>
              <a:path w="4987993" h="2936681">
                <a:moveTo>
                  <a:pt x="0" y="0"/>
                </a:moveTo>
                <a:lnTo>
                  <a:pt x="4987994" y="0"/>
                </a:lnTo>
                <a:lnTo>
                  <a:pt x="4987994" y="2936681"/>
                </a:lnTo>
                <a:lnTo>
                  <a:pt x="0" y="2936681"/>
                </a:lnTo>
                <a:lnTo>
                  <a:pt x="0" y="0"/>
                </a:lnTo>
                <a:close/>
              </a:path>
            </a:pathLst>
          </a:custGeom>
          <a:blipFill>
            <a:blip r:embed="rId2"/>
            <a:stretch>
              <a:fillRect/>
            </a:stretch>
          </a:blipFill>
        </p:spPr>
      </p:sp>
      <p:sp>
        <p:nvSpPr>
          <p:cNvPr id="3" name="Freeform 3"/>
          <p:cNvSpPr/>
          <p:nvPr/>
        </p:nvSpPr>
        <p:spPr>
          <a:xfrm rot="-4327685" flipV="1">
            <a:off x="14366945" y="2303924"/>
            <a:ext cx="5409035" cy="3184570"/>
          </a:xfrm>
          <a:custGeom>
            <a:avLst/>
            <a:gdLst/>
            <a:ahLst/>
            <a:cxnLst/>
            <a:rect l="l" t="t" r="r" b="b"/>
            <a:pathLst>
              <a:path w="5409035" h="3184570">
                <a:moveTo>
                  <a:pt x="0" y="3184570"/>
                </a:moveTo>
                <a:lnTo>
                  <a:pt x="5409036" y="3184570"/>
                </a:lnTo>
                <a:lnTo>
                  <a:pt x="5409036" y="0"/>
                </a:lnTo>
                <a:lnTo>
                  <a:pt x="0" y="0"/>
                </a:lnTo>
                <a:lnTo>
                  <a:pt x="0" y="3184570"/>
                </a:lnTo>
                <a:close/>
              </a:path>
            </a:pathLst>
          </a:custGeom>
          <a:blipFill>
            <a:blip r:embed="rId2"/>
            <a:stretch>
              <a:fillRect/>
            </a:stretch>
          </a:blipFill>
        </p:spPr>
      </p:sp>
      <p:sp>
        <p:nvSpPr>
          <p:cNvPr id="4" name="TextBox 4"/>
          <p:cNvSpPr txBox="1"/>
          <p:nvPr/>
        </p:nvSpPr>
        <p:spPr>
          <a:xfrm>
            <a:off x="3194815" y="1104203"/>
            <a:ext cx="8430564" cy="1257300"/>
          </a:xfrm>
          <a:prstGeom prst="rect">
            <a:avLst/>
          </a:prstGeom>
        </p:spPr>
        <p:txBody>
          <a:bodyPr lIns="0" tIns="0" rIns="0" bIns="0" rtlCol="0" anchor="t">
            <a:spAutoFit/>
          </a:bodyPr>
          <a:lstStyle/>
          <a:p>
            <a:pPr marL="0" lvl="0" indent="0" algn="l">
              <a:lnSpc>
                <a:spcPts val="8892"/>
              </a:lnSpc>
              <a:spcBef>
                <a:spcPct val="0"/>
              </a:spcBef>
            </a:pPr>
            <a:r>
              <a:rPr lang="en-US" sz="7410">
                <a:solidFill>
                  <a:srgbClr val="654E4E"/>
                </a:solidFill>
                <a:latin typeface="Mango AC"/>
                <a:ea typeface="Mango AC"/>
                <a:cs typeface="Mango AC"/>
                <a:sym typeface="Mango AC"/>
              </a:rPr>
              <a:t>Communication</a:t>
            </a:r>
          </a:p>
        </p:txBody>
      </p:sp>
      <p:sp>
        <p:nvSpPr>
          <p:cNvPr id="5" name="TextBox 5"/>
          <p:cNvSpPr txBox="1"/>
          <p:nvPr/>
        </p:nvSpPr>
        <p:spPr>
          <a:xfrm>
            <a:off x="815354" y="2770963"/>
            <a:ext cx="13189484" cy="6703376"/>
          </a:xfrm>
          <a:prstGeom prst="rect">
            <a:avLst/>
          </a:prstGeom>
        </p:spPr>
        <p:txBody>
          <a:bodyPr lIns="0" tIns="0" rIns="0" bIns="0" rtlCol="0" anchor="t">
            <a:spAutoFit/>
          </a:bodyPr>
          <a:lstStyle/>
          <a:p>
            <a:pPr algn="ctr">
              <a:lnSpc>
                <a:spcPts val="4847"/>
              </a:lnSpc>
            </a:pPr>
            <a:r>
              <a:rPr lang="en-US" sz="3462">
                <a:solidFill>
                  <a:srgbClr val="654E4E"/>
                </a:solidFill>
                <a:latin typeface="Arimo"/>
                <a:ea typeface="Arimo"/>
                <a:cs typeface="Arimo"/>
                <a:sym typeface="Arimo"/>
              </a:rPr>
              <a:t>If you would like to speak with your child’s teacher, this must be pre-arranged through the office for your child’s teacher to give you a call. </a:t>
            </a:r>
          </a:p>
          <a:p>
            <a:pPr algn="ctr">
              <a:lnSpc>
                <a:spcPts val="4847"/>
              </a:lnSpc>
            </a:pPr>
            <a:endParaRPr lang="en-US" sz="3462">
              <a:solidFill>
                <a:srgbClr val="654E4E"/>
              </a:solidFill>
              <a:latin typeface="Arimo"/>
              <a:ea typeface="Arimo"/>
              <a:cs typeface="Arimo"/>
              <a:sym typeface="Arimo"/>
            </a:endParaRPr>
          </a:p>
          <a:p>
            <a:pPr algn="ctr">
              <a:lnSpc>
                <a:spcPts val="4847"/>
              </a:lnSpc>
            </a:pPr>
            <a:r>
              <a:rPr lang="en-US" sz="3462">
                <a:solidFill>
                  <a:srgbClr val="654E4E"/>
                </a:solidFill>
                <a:latin typeface="Arimo"/>
                <a:ea typeface="Arimo"/>
                <a:cs typeface="Arimo"/>
                <a:sym typeface="Arimo"/>
              </a:rPr>
              <a:t>Parents should not be approaching teachers on the playground as getting children to their adults is priority in that moment and it is not an appropriate time and place to have conversations with parents. </a:t>
            </a:r>
          </a:p>
          <a:p>
            <a:pPr algn="ctr">
              <a:lnSpc>
                <a:spcPts val="4847"/>
              </a:lnSpc>
            </a:pPr>
            <a:endParaRPr lang="en-US" sz="3462">
              <a:solidFill>
                <a:srgbClr val="654E4E"/>
              </a:solidFill>
              <a:latin typeface="Arimo"/>
              <a:ea typeface="Arimo"/>
              <a:cs typeface="Arimo"/>
              <a:sym typeface="Arimo"/>
            </a:endParaRPr>
          </a:p>
          <a:p>
            <a:pPr marL="0" lvl="0" indent="0" algn="ctr">
              <a:lnSpc>
                <a:spcPts val="4847"/>
              </a:lnSpc>
              <a:spcBef>
                <a:spcPct val="0"/>
              </a:spcBef>
            </a:pPr>
            <a:r>
              <a:rPr lang="en-US" sz="3462">
                <a:solidFill>
                  <a:srgbClr val="654E4E"/>
                </a:solidFill>
                <a:latin typeface="Arimo"/>
                <a:ea typeface="Arimo"/>
                <a:cs typeface="Arimo"/>
                <a:sym typeface="Arimo"/>
              </a:rPr>
              <a:t>Please be aware that an important ethos in our school is that we treat everyone with kindness and respect. Any kind of abuse to staff or other parents will not be tolerated.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grpSp>
        <p:nvGrpSpPr>
          <p:cNvPr id="2" name="Group 2"/>
          <p:cNvGrpSpPr/>
          <p:nvPr/>
        </p:nvGrpSpPr>
        <p:grpSpPr>
          <a:xfrm>
            <a:off x="2892462" y="3025932"/>
            <a:ext cx="10237514" cy="1740554"/>
            <a:chOff x="0" y="0"/>
            <a:chExt cx="2194339" cy="373076"/>
          </a:xfrm>
        </p:grpSpPr>
        <p:sp>
          <p:nvSpPr>
            <p:cNvPr id="3" name="Freeform 3"/>
            <p:cNvSpPr/>
            <p:nvPr/>
          </p:nvSpPr>
          <p:spPr>
            <a:xfrm>
              <a:off x="0" y="0"/>
              <a:ext cx="2194340" cy="373076"/>
            </a:xfrm>
            <a:custGeom>
              <a:avLst/>
              <a:gdLst/>
              <a:ahLst/>
              <a:cxnLst/>
              <a:rect l="l" t="t" r="r" b="b"/>
              <a:pathLst>
                <a:path w="2194340" h="373076">
                  <a:moveTo>
                    <a:pt x="38568" y="0"/>
                  </a:moveTo>
                  <a:lnTo>
                    <a:pt x="2155772" y="0"/>
                  </a:lnTo>
                  <a:cubicBezTo>
                    <a:pt x="2166001" y="0"/>
                    <a:pt x="2175810" y="4063"/>
                    <a:pt x="2183043" y="11296"/>
                  </a:cubicBezTo>
                  <a:cubicBezTo>
                    <a:pt x="2190276" y="18529"/>
                    <a:pt x="2194340" y="28339"/>
                    <a:pt x="2194340" y="38568"/>
                  </a:cubicBezTo>
                  <a:lnTo>
                    <a:pt x="2194340" y="334508"/>
                  </a:lnTo>
                  <a:cubicBezTo>
                    <a:pt x="2194340" y="344737"/>
                    <a:pt x="2190276" y="354547"/>
                    <a:pt x="2183043" y="361779"/>
                  </a:cubicBezTo>
                  <a:cubicBezTo>
                    <a:pt x="2175810" y="369012"/>
                    <a:pt x="2166001" y="373076"/>
                    <a:pt x="2155772" y="373076"/>
                  </a:cubicBezTo>
                  <a:lnTo>
                    <a:pt x="38568" y="373076"/>
                  </a:lnTo>
                  <a:cubicBezTo>
                    <a:pt x="28339" y="373076"/>
                    <a:pt x="18529" y="369012"/>
                    <a:pt x="11296" y="361779"/>
                  </a:cubicBezTo>
                  <a:cubicBezTo>
                    <a:pt x="4063" y="354547"/>
                    <a:pt x="0" y="344737"/>
                    <a:pt x="0" y="334508"/>
                  </a:cubicBezTo>
                  <a:lnTo>
                    <a:pt x="0" y="38568"/>
                  </a:lnTo>
                  <a:cubicBezTo>
                    <a:pt x="0" y="28339"/>
                    <a:pt x="4063" y="18529"/>
                    <a:pt x="11296" y="11296"/>
                  </a:cubicBezTo>
                  <a:cubicBezTo>
                    <a:pt x="18529" y="4063"/>
                    <a:pt x="28339" y="0"/>
                    <a:pt x="38568" y="0"/>
                  </a:cubicBezTo>
                  <a:close/>
                </a:path>
              </a:pathLst>
            </a:custGeom>
            <a:solidFill>
              <a:srgbClr val="F2F6F3"/>
            </a:solidFill>
          </p:spPr>
        </p:sp>
        <p:sp>
          <p:nvSpPr>
            <p:cNvPr id="4" name="TextBox 4"/>
            <p:cNvSpPr txBox="1"/>
            <p:nvPr/>
          </p:nvSpPr>
          <p:spPr>
            <a:xfrm>
              <a:off x="0" y="-38100"/>
              <a:ext cx="2194339" cy="411176"/>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2892462" y="7208359"/>
            <a:ext cx="10237514" cy="1740554"/>
            <a:chOff x="0" y="0"/>
            <a:chExt cx="2194339" cy="373076"/>
          </a:xfrm>
        </p:grpSpPr>
        <p:sp>
          <p:nvSpPr>
            <p:cNvPr id="6" name="Freeform 6"/>
            <p:cNvSpPr/>
            <p:nvPr/>
          </p:nvSpPr>
          <p:spPr>
            <a:xfrm>
              <a:off x="0" y="0"/>
              <a:ext cx="2194340" cy="373076"/>
            </a:xfrm>
            <a:custGeom>
              <a:avLst/>
              <a:gdLst/>
              <a:ahLst/>
              <a:cxnLst/>
              <a:rect l="l" t="t" r="r" b="b"/>
              <a:pathLst>
                <a:path w="2194340" h="373076">
                  <a:moveTo>
                    <a:pt x="38568" y="0"/>
                  </a:moveTo>
                  <a:lnTo>
                    <a:pt x="2155772" y="0"/>
                  </a:lnTo>
                  <a:cubicBezTo>
                    <a:pt x="2166001" y="0"/>
                    <a:pt x="2175810" y="4063"/>
                    <a:pt x="2183043" y="11296"/>
                  </a:cubicBezTo>
                  <a:cubicBezTo>
                    <a:pt x="2190276" y="18529"/>
                    <a:pt x="2194340" y="28339"/>
                    <a:pt x="2194340" y="38568"/>
                  </a:cubicBezTo>
                  <a:lnTo>
                    <a:pt x="2194340" y="334508"/>
                  </a:lnTo>
                  <a:cubicBezTo>
                    <a:pt x="2194340" y="344737"/>
                    <a:pt x="2190276" y="354547"/>
                    <a:pt x="2183043" y="361779"/>
                  </a:cubicBezTo>
                  <a:cubicBezTo>
                    <a:pt x="2175810" y="369012"/>
                    <a:pt x="2166001" y="373076"/>
                    <a:pt x="2155772" y="373076"/>
                  </a:cubicBezTo>
                  <a:lnTo>
                    <a:pt x="38568" y="373076"/>
                  </a:lnTo>
                  <a:cubicBezTo>
                    <a:pt x="28339" y="373076"/>
                    <a:pt x="18529" y="369012"/>
                    <a:pt x="11296" y="361779"/>
                  </a:cubicBezTo>
                  <a:cubicBezTo>
                    <a:pt x="4063" y="354547"/>
                    <a:pt x="0" y="344737"/>
                    <a:pt x="0" y="334508"/>
                  </a:cubicBezTo>
                  <a:lnTo>
                    <a:pt x="0" y="38568"/>
                  </a:lnTo>
                  <a:cubicBezTo>
                    <a:pt x="0" y="28339"/>
                    <a:pt x="4063" y="18529"/>
                    <a:pt x="11296" y="11296"/>
                  </a:cubicBezTo>
                  <a:cubicBezTo>
                    <a:pt x="18529" y="4063"/>
                    <a:pt x="28339" y="0"/>
                    <a:pt x="38568" y="0"/>
                  </a:cubicBezTo>
                  <a:close/>
                </a:path>
              </a:pathLst>
            </a:custGeom>
            <a:solidFill>
              <a:srgbClr val="F2F6F3"/>
            </a:solidFill>
          </p:spPr>
        </p:sp>
        <p:sp>
          <p:nvSpPr>
            <p:cNvPr id="7" name="TextBox 7"/>
            <p:cNvSpPr txBox="1"/>
            <p:nvPr/>
          </p:nvSpPr>
          <p:spPr>
            <a:xfrm>
              <a:off x="0" y="-38100"/>
              <a:ext cx="2194339" cy="411176"/>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2892462" y="5117270"/>
            <a:ext cx="10237514" cy="1740554"/>
            <a:chOff x="0" y="0"/>
            <a:chExt cx="2194339" cy="373076"/>
          </a:xfrm>
        </p:grpSpPr>
        <p:sp>
          <p:nvSpPr>
            <p:cNvPr id="9" name="Freeform 9"/>
            <p:cNvSpPr/>
            <p:nvPr/>
          </p:nvSpPr>
          <p:spPr>
            <a:xfrm>
              <a:off x="0" y="0"/>
              <a:ext cx="2194340" cy="373076"/>
            </a:xfrm>
            <a:custGeom>
              <a:avLst/>
              <a:gdLst/>
              <a:ahLst/>
              <a:cxnLst/>
              <a:rect l="l" t="t" r="r" b="b"/>
              <a:pathLst>
                <a:path w="2194340" h="373076">
                  <a:moveTo>
                    <a:pt x="38568" y="0"/>
                  </a:moveTo>
                  <a:lnTo>
                    <a:pt x="2155772" y="0"/>
                  </a:lnTo>
                  <a:cubicBezTo>
                    <a:pt x="2166001" y="0"/>
                    <a:pt x="2175810" y="4063"/>
                    <a:pt x="2183043" y="11296"/>
                  </a:cubicBezTo>
                  <a:cubicBezTo>
                    <a:pt x="2190276" y="18529"/>
                    <a:pt x="2194340" y="28339"/>
                    <a:pt x="2194340" y="38568"/>
                  </a:cubicBezTo>
                  <a:lnTo>
                    <a:pt x="2194340" y="334508"/>
                  </a:lnTo>
                  <a:cubicBezTo>
                    <a:pt x="2194340" y="344737"/>
                    <a:pt x="2190276" y="354547"/>
                    <a:pt x="2183043" y="361779"/>
                  </a:cubicBezTo>
                  <a:cubicBezTo>
                    <a:pt x="2175810" y="369012"/>
                    <a:pt x="2166001" y="373076"/>
                    <a:pt x="2155772" y="373076"/>
                  </a:cubicBezTo>
                  <a:lnTo>
                    <a:pt x="38568" y="373076"/>
                  </a:lnTo>
                  <a:cubicBezTo>
                    <a:pt x="28339" y="373076"/>
                    <a:pt x="18529" y="369012"/>
                    <a:pt x="11296" y="361779"/>
                  </a:cubicBezTo>
                  <a:cubicBezTo>
                    <a:pt x="4063" y="354547"/>
                    <a:pt x="0" y="344737"/>
                    <a:pt x="0" y="334508"/>
                  </a:cubicBezTo>
                  <a:lnTo>
                    <a:pt x="0" y="38568"/>
                  </a:lnTo>
                  <a:cubicBezTo>
                    <a:pt x="0" y="28339"/>
                    <a:pt x="4063" y="18529"/>
                    <a:pt x="11296" y="11296"/>
                  </a:cubicBezTo>
                  <a:cubicBezTo>
                    <a:pt x="18529" y="4063"/>
                    <a:pt x="28339" y="0"/>
                    <a:pt x="38568" y="0"/>
                  </a:cubicBezTo>
                  <a:close/>
                </a:path>
              </a:pathLst>
            </a:custGeom>
            <a:solidFill>
              <a:srgbClr val="F2F6F3"/>
            </a:solidFill>
          </p:spPr>
        </p:sp>
        <p:sp>
          <p:nvSpPr>
            <p:cNvPr id="10" name="TextBox 10"/>
            <p:cNvSpPr txBox="1"/>
            <p:nvPr/>
          </p:nvSpPr>
          <p:spPr>
            <a:xfrm>
              <a:off x="0" y="-38100"/>
              <a:ext cx="2194339" cy="411176"/>
            </a:xfrm>
            <a:prstGeom prst="rect">
              <a:avLst/>
            </a:prstGeom>
          </p:spPr>
          <p:txBody>
            <a:bodyPr lIns="50800" tIns="50800" rIns="50800" bIns="50800" rtlCol="0" anchor="ctr"/>
            <a:lstStyle/>
            <a:p>
              <a:pPr algn="ctr">
                <a:lnSpc>
                  <a:spcPts val="2659"/>
                </a:lnSpc>
                <a:spcBef>
                  <a:spcPct val="0"/>
                </a:spcBef>
              </a:pPr>
              <a:endParaRPr/>
            </a:p>
          </p:txBody>
        </p:sp>
      </p:grpSp>
      <p:sp>
        <p:nvSpPr>
          <p:cNvPr id="11" name="Freeform 11"/>
          <p:cNvSpPr/>
          <p:nvPr/>
        </p:nvSpPr>
        <p:spPr>
          <a:xfrm>
            <a:off x="13992599" y="-230788"/>
            <a:ext cx="4987993" cy="2936681"/>
          </a:xfrm>
          <a:custGeom>
            <a:avLst/>
            <a:gdLst/>
            <a:ahLst/>
            <a:cxnLst/>
            <a:rect l="l" t="t" r="r" b="b"/>
            <a:pathLst>
              <a:path w="4987993" h="2936681">
                <a:moveTo>
                  <a:pt x="0" y="0"/>
                </a:moveTo>
                <a:lnTo>
                  <a:pt x="4987994" y="0"/>
                </a:lnTo>
                <a:lnTo>
                  <a:pt x="4987994" y="2936681"/>
                </a:lnTo>
                <a:lnTo>
                  <a:pt x="0" y="2936681"/>
                </a:lnTo>
                <a:lnTo>
                  <a:pt x="0" y="0"/>
                </a:lnTo>
                <a:close/>
              </a:path>
            </a:pathLst>
          </a:custGeom>
          <a:blipFill>
            <a:blip r:embed="rId2"/>
            <a:stretch>
              <a:fillRect/>
            </a:stretch>
          </a:blipFill>
        </p:spPr>
      </p:sp>
      <p:sp>
        <p:nvSpPr>
          <p:cNvPr id="12" name="Freeform 12"/>
          <p:cNvSpPr/>
          <p:nvPr/>
        </p:nvSpPr>
        <p:spPr>
          <a:xfrm rot="-4327685" flipV="1">
            <a:off x="14366945" y="2303924"/>
            <a:ext cx="5409035" cy="3184570"/>
          </a:xfrm>
          <a:custGeom>
            <a:avLst/>
            <a:gdLst/>
            <a:ahLst/>
            <a:cxnLst/>
            <a:rect l="l" t="t" r="r" b="b"/>
            <a:pathLst>
              <a:path w="5409035" h="3184570">
                <a:moveTo>
                  <a:pt x="0" y="3184570"/>
                </a:moveTo>
                <a:lnTo>
                  <a:pt x="5409036" y="3184570"/>
                </a:lnTo>
                <a:lnTo>
                  <a:pt x="5409036" y="0"/>
                </a:lnTo>
                <a:lnTo>
                  <a:pt x="0" y="0"/>
                </a:lnTo>
                <a:lnTo>
                  <a:pt x="0" y="3184570"/>
                </a:lnTo>
                <a:close/>
              </a:path>
            </a:pathLst>
          </a:custGeom>
          <a:blipFill>
            <a:blip r:embed="rId2"/>
            <a:stretch>
              <a:fillRect/>
            </a:stretch>
          </a:blipFill>
        </p:spPr>
      </p:sp>
      <p:sp>
        <p:nvSpPr>
          <p:cNvPr id="13" name="TextBox 13"/>
          <p:cNvSpPr txBox="1"/>
          <p:nvPr/>
        </p:nvSpPr>
        <p:spPr>
          <a:xfrm>
            <a:off x="3366535" y="3451884"/>
            <a:ext cx="8430564" cy="793399"/>
          </a:xfrm>
          <a:prstGeom prst="rect">
            <a:avLst/>
          </a:prstGeom>
        </p:spPr>
        <p:txBody>
          <a:bodyPr lIns="0" tIns="0" rIns="0" bIns="0" rtlCol="0" anchor="t">
            <a:spAutoFit/>
          </a:bodyPr>
          <a:lstStyle/>
          <a:p>
            <a:pPr marL="0" lvl="0" indent="0" algn="l">
              <a:lnSpc>
                <a:spcPts val="6440"/>
              </a:lnSpc>
              <a:spcBef>
                <a:spcPct val="0"/>
              </a:spcBef>
            </a:pPr>
            <a:r>
              <a:rPr lang="en-US" sz="4600">
                <a:solidFill>
                  <a:srgbClr val="654E4E"/>
                </a:solidFill>
                <a:latin typeface="Amaranth"/>
                <a:ea typeface="Amaranth"/>
                <a:cs typeface="Amaranth"/>
                <a:sym typeface="Amaranth"/>
              </a:rPr>
              <a:t>Facebook</a:t>
            </a:r>
          </a:p>
        </p:txBody>
      </p:sp>
      <p:sp>
        <p:nvSpPr>
          <p:cNvPr id="14" name="TextBox 14"/>
          <p:cNvSpPr txBox="1"/>
          <p:nvPr/>
        </p:nvSpPr>
        <p:spPr>
          <a:xfrm>
            <a:off x="3366535" y="5334485"/>
            <a:ext cx="7464397" cy="1239199"/>
          </a:xfrm>
          <a:prstGeom prst="rect">
            <a:avLst/>
          </a:prstGeom>
        </p:spPr>
        <p:txBody>
          <a:bodyPr lIns="0" tIns="0" rIns="0" bIns="0" rtlCol="0" anchor="t">
            <a:spAutoFit/>
          </a:bodyPr>
          <a:lstStyle/>
          <a:p>
            <a:pPr marL="0" lvl="0" indent="0" algn="l">
              <a:lnSpc>
                <a:spcPts val="4990"/>
              </a:lnSpc>
              <a:spcBef>
                <a:spcPct val="0"/>
              </a:spcBef>
            </a:pPr>
            <a:r>
              <a:rPr lang="en-US" sz="3564">
                <a:solidFill>
                  <a:srgbClr val="654E4E"/>
                </a:solidFill>
                <a:latin typeface="Amaranth"/>
                <a:ea typeface="Amaranth"/>
                <a:cs typeface="Amaranth"/>
                <a:sym typeface="Amaranth"/>
              </a:rPr>
              <a:t>School Comms, Letters and Newsletters.</a:t>
            </a:r>
          </a:p>
        </p:txBody>
      </p:sp>
      <p:sp>
        <p:nvSpPr>
          <p:cNvPr id="15" name="TextBox 15"/>
          <p:cNvSpPr txBox="1"/>
          <p:nvPr/>
        </p:nvSpPr>
        <p:spPr>
          <a:xfrm>
            <a:off x="3194815" y="1104203"/>
            <a:ext cx="8430564" cy="1257300"/>
          </a:xfrm>
          <a:prstGeom prst="rect">
            <a:avLst/>
          </a:prstGeom>
        </p:spPr>
        <p:txBody>
          <a:bodyPr lIns="0" tIns="0" rIns="0" bIns="0" rtlCol="0" anchor="t">
            <a:spAutoFit/>
          </a:bodyPr>
          <a:lstStyle/>
          <a:p>
            <a:pPr marL="0" lvl="0" indent="0" algn="l">
              <a:lnSpc>
                <a:spcPts val="8892"/>
              </a:lnSpc>
              <a:spcBef>
                <a:spcPct val="0"/>
              </a:spcBef>
            </a:pPr>
            <a:r>
              <a:rPr lang="en-US" sz="7410">
                <a:solidFill>
                  <a:srgbClr val="654E4E"/>
                </a:solidFill>
                <a:latin typeface="Mango AC"/>
                <a:ea typeface="Mango AC"/>
                <a:cs typeface="Mango AC"/>
                <a:sym typeface="Mango AC"/>
              </a:rPr>
              <a:t>Communication</a:t>
            </a:r>
          </a:p>
        </p:txBody>
      </p:sp>
      <p:sp>
        <p:nvSpPr>
          <p:cNvPr id="16" name="TextBox 16"/>
          <p:cNvSpPr txBox="1"/>
          <p:nvPr/>
        </p:nvSpPr>
        <p:spPr>
          <a:xfrm>
            <a:off x="3194815" y="7255390"/>
            <a:ext cx="5395750" cy="1556734"/>
          </a:xfrm>
          <a:prstGeom prst="rect">
            <a:avLst/>
          </a:prstGeom>
        </p:spPr>
        <p:txBody>
          <a:bodyPr lIns="0" tIns="0" rIns="0" bIns="0" rtlCol="0" anchor="t">
            <a:spAutoFit/>
          </a:bodyPr>
          <a:lstStyle/>
          <a:p>
            <a:pPr marL="0" lvl="0" indent="0" algn="l">
              <a:lnSpc>
                <a:spcPts val="4121"/>
              </a:lnSpc>
              <a:spcBef>
                <a:spcPct val="0"/>
              </a:spcBef>
            </a:pPr>
            <a:r>
              <a:rPr lang="en-US" sz="2944">
                <a:solidFill>
                  <a:srgbClr val="654E4E"/>
                </a:solidFill>
                <a:latin typeface="Amaranth"/>
                <a:ea typeface="Amaranth"/>
                <a:cs typeface="Amaranth"/>
                <a:sym typeface="Amaranth"/>
              </a:rPr>
              <a:t>School email: admin@lubbinspark.essex.sch.uk and phone number: 01268 697181</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rot="2566427" flipV="1">
            <a:off x="10730638" y="-1914163"/>
            <a:ext cx="11373268" cy="10150642"/>
          </a:xfrm>
          <a:custGeom>
            <a:avLst/>
            <a:gdLst/>
            <a:ahLst/>
            <a:cxnLst/>
            <a:rect l="l" t="t" r="r" b="b"/>
            <a:pathLst>
              <a:path w="11373268" h="10150642">
                <a:moveTo>
                  <a:pt x="0" y="10150642"/>
                </a:moveTo>
                <a:lnTo>
                  <a:pt x="11373268" y="10150642"/>
                </a:lnTo>
                <a:lnTo>
                  <a:pt x="11373268" y="0"/>
                </a:lnTo>
                <a:lnTo>
                  <a:pt x="0" y="0"/>
                </a:lnTo>
                <a:lnTo>
                  <a:pt x="0" y="10150642"/>
                </a:lnTo>
                <a:close/>
              </a:path>
            </a:pathLst>
          </a:custGeom>
          <a:blipFill>
            <a:blip r:embed="rId2"/>
            <a:stretch>
              <a:fillRect/>
            </a:stretch>
          </a:blipFill>
        </p:spPr>
      </p:sp>
      <p:sp>
        <p:nvSpPr>
          <p:cNvPr id="3" name="TextBox 3"/>
          <p:cNvSpPr txBox="1"/>
          <p:nvPr/>
        </p:nvSpPr>
        <p:spPr>
          <a:xfrm>
            <a:off x="392828" y="3482737"/>
            <a:ext cx="10701503" cy="6270387"/>
          </a:xfrm>
          <a:prstGeom prst="rect">
            <a:avLst/>
          </a:prstGeom>
        </p:spPr>
        <p:txBody>
          <a:bodyPr lIns="0" tIns="0" rIns="0" bIns="0" rtlCol="0" anchor="t">
            <a:spAutoFit/>
          </a:bodyPr>
          <a:lstStyle/>
          <a:p>
            <a:pPr algn="ctr">
              <a:lnSpc>
                <a:spcPts val="4563"/>
              </a:lnSpc>
            </a:pPr>
            <a:r>
              <a:rPr lang="en-US" sz="3259">
                <a:solidFill>
                  <a:srgbClr val="000000"/>
                </a:solidFill>
                <a:latin typeface="Inter"/>
                <a:ea typeface="Inter"/>
                <a:cs typeface="Inter"/>
                <a:sym typeface="Inter"/>
              </a:rPr>
              <a:t>A copy of the Autumn Term diary has been sent home with your child, it can also be found on our website by visiting the following link:</a:t>
            </a:r>
          </a:p>
          <a:p>
            <a:pPr algn="ctr">
              <a:lnSpc>
                <a:spcPts val="4563"/>
              </a:lnSpc>
            </a:pPr>
            <a:endParaRPr lang="en-US" sz="3259">
              <a:solidFill>
                <a:srgbClr val="000000"/>
              </a:solidFill>
              <a:latin typeface="Inter"/>
              <a:ea typeface="Inter"/>
              <a:cs typeface="Inter"/>
              <a:sym typeface="Inter"/>
            </a:endParaRPr>
          </a:p>
          <a:p>
            <a:pPr algn="ctr">
              <a:lnSpc>
                <a:spcPts val="4563"/>
              </a:lnSpc>
            </a:pPr>
            <a:r>
              <a:rPr lang="en-US" sz="3259">
                <a:solidFill>
                  <a:srgbClr val="000000"/>
                </a:solidFill>
                <a:latin typeface="Inter"/>
                <a:ea typeface="Inter"/>
                <a:cs typeface="Inter"/>
                <a:sym typeface="Inter"/>
              </a:rPr>
              <a:t>https://www.lubbinspark.essex.sch.uk/attachments/documents.asp?id=371</a:t>
            </a:r>
          </a:p>
          <a:p>
            <a:pPr algn="ctr">
              <a:lnSpc>
                <a:spcPts val="4563"/>
              </a:lnSpc>
            </a:pPr>
            <a:endParaRPr lang="en-US" sz="3259">
              <a:solidFill>
                <a:srgbClr val="000000"/>
              </a:solidFill>
              <a:latin typeface="Inter"/>
              <a:ea typeface="Inter"/>
              <a:cs typeface="Inter"/>
              <a:sym typeface="Inter"/>
            </a:endParaRPr>
          </a:p>
          <a:p>
            <a:pPr algn="ctr">
              <a:lnSpc>
                <a:spcPts val="4563"/>
              </a:lnSpc>
            </a:pPr>
            <a:r>
              <a:rPr lang="en-US" sz="3259">
                <a:solidFill>
                  <a:srgbClr val="000000"/>
                </a:solidFill>
                <a:latin typeface="Inter"/>
                <a:ea typeface="Inter"/>
                <a:cs typeface="Inter"/>
                <a:sym typeface="Inter"/>
              </a:rPr>
              <a:t>If you require a new printed copy of the diary, please contact the office and they will be happy to print one for you.</a:t>
            </a:r>
          </a:p>
          <a:p>
            <a:pPr algn="ctr">
              <a:lnSpc>
                <a:spcPts val="4563"/>
              </a:lnSpc>
              <a:spcBef>
                <a:spcPct val="0"/>
              </a:spcBef>
            </a:pPr>
            <a:endParaRPr lang="en-US" sz="3259">
              <a:solidFill>
                <a:srgbClr val="000000"/>
              </a:solidFill>
              <a:latin typeface="Inter"/>
              <a:ea typeface="Inter"/>
              <a:cs typeface="Inter"/>
              <a:sym typeface="Inter"/>
            </a:endParaRPr>
          </a:p>
        </p:txBody>
      </p:sp>
      <p:sp>
        <p:nvSpPr>
          <p:cNvPr id="4" name="TextBox 4"/>
          <p:cNvSpPr txBox="1"/>
          <p:nvPr/>
        </p:nvSpPr>
        <p:spPr>
          <a:xfrm>
            <a:off x="-244867" y="381641"/>
            <a:ext cx="10004265" cy="1160768"/>
          </a:xfrm>
          <a:prstGeom prst="rect">
            <a:avLst/>
          </a:prstGeom>
        </p:spPr>
        <p:txBody>
          <a:bodyPr lIns="0" tIns="0" rIns="0" bIns="0" rtlCol="0" anchor="t">
            <a:spAutoFit/>
          </a:bodyPr>
          <a:lstStyle/>
          <a:p>
            <a:pPr algn="ctr">
              <a:lnSpc>
                <a:spcPts val="9520"/>
              </a:lnSpc>
            </a:pPr>
            <a:r>
              <a:rPr lang="en-US" sz="6800" b="1">
                <a:solidFill>
                  <a:srgbClr val="000000"/>
                </a:solidFill>
                <a:latin typeface="Canva Sans Bold"/>
                <a:ea typeface="Canva Sans Bold"/>
                <a:cs typeface="Canva Sans Bold"/>
                <a:sym typeface="Canva Sans Bold"/>
              </a:rPr>
              <a:t>Autumn Term Diary</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E1EEE4"/>
        </a:solidFill>
        <a:effectLst/>
      </p:bgPr>
    </p:bg>
    <p:spTree>
      <p:nvGrpSpPr>
        <p:cNvPr id="1" name=""/>
        <p:cNvGrpSpPr/>
        <p:nvPr/>
      </p:nvGrpSpPr>
      <p:grpSpPr>
        <a:xfrm>
          <a:off x="0" y="0"/>
          <a:ext cx="0" cy="0"/>
          <a:chOff x="0" y="0"/>
          <a:chExt cx="0" cy="0"/>
        </a:xfrm>
      </p:grpSpPr>
      <p:sp>
        <p:nvSpPr>
          <p:cNvPr id="2" name="Freeform 2"/>
          <p:cNvSpPr/>
          <p:nvPr/>
        </p:nvSpPr>
        <p:spPr>
          <a:xfrm>
            <a:off x="5684482" y="1393345"/>
            <a:ext cx="6919035" cy="7500309"/>
          </a:xfrm>
          <a:custGeom>
            <a:avLst/>
            <a:gdLst/>
            <a:ahLst/>
            <a:cxnLst/>
            <a:rect l="l" t="t" r="r" b="b"/>
            <a:pathLst>
              <a:path w="6919035" h="7500309">
                <a:moveTo>
                  <a:pt x="0" y="0"/>
                </a:moveTo>
                <a:lnTo>
                  <a:pt x="6919036" y="0"/>
                </a:lnTo>
                <a:lnTo>
                  <a:pt x="6919036" y="7500310"/>
                </a:lnTo>
                <a:lnTo>
                  <a:pt x="0" y="75003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5400000">
            <a:off x="-4877500" y="2237413"/>
            <a:ext cx="10756553" cy="6090898"/>
          </a:xfrm>
          <a:custGeom>
            <a:avLst/>
            <a:gdLst/>
            <a:ahLst/>
            <a:cxnLst/>
            <a:rect l="l" t="t" r="r" b="b"/>
            <a:pathLst>
              <a:path w="10756553" h="6090898">
                <a:moveTo>
                  <a:pt x="0" y="0"/>
                </a:moveTo>
                <a:lnTo>
                  <a:pt x="10756553" y="0"/>
                </a:lnTo>
                <a:lnTo>
                  <a:pt x="10756553" y="6090898"/>
                </a:lnTo>
                <a:lnTo>
                  <a:pt x="0" y="6090898"/>
                </a:lnTo>
                <a:lnTo>
                  <a:pt x="0" y="0"/>
                </a:lnTo>
                <a:close/>
              </a:path>
            </a:pathLst>
          </a:custGeom>
          <a:blipFill>
            <a:blip r:embed="rId4"/>
            <a:stretch>
              <a:fillRect/>
            </a:stretch>
          </a:blipFill>
        </p:spPr>
      </p:sp>
      <p:sp>
        <p:nvSpPr>
          <p:cNvPr id="4" name="TextBox 4"/>
          <p:cNvSpPr txBox="1"/>
          <p:nvPr/>
        </p:nvSpPr>
        <p:spPr>
          <a:xfrm>
            <a:off x="7027244" y="3768034"/>
            <a:ext cx="4103174" cy="2867732"/>
          </a:xfrm>
          <a:prstGeom prst="rect">
            <a:avLst/>
          </a:prstGeom>
        </p:spPr>
        <p:txBody>
          <a:bodyPr lIns="0" tIns="0" rIns="0" bIns="0" rtlCol="0" anchor="t">
            <a:spAutoFit/>
          </a:bodyPr>
          <a:lstStyle/>
          <a:p>
            <a:pPr algn="ctr">
              <a:lnSpc>
                <a:spcPts val="11511"/>
              </a:lnSpc>
            </a:pPr>
            <a:r>
              <a:rPr lang="en-US" sz="8222">
                <a:solidFill>
                  <a:srgbClr val="654E4E"/>
                </a:solidFill>
                <a:latin typeface="Apricots"/>
                <a:ea typeface="Apricots"/>
                <a:cs typeface="Apricots"/>
                <a:sym typeface="Apricots"/>
              </a:rPr>
              <a:t>Thank You!</a:t>
            </a:r>
          </a:p>
        </p:txBody>
      </p:sp>
      <p:sp>
        <p:nvSpPr>
          <p:cNvPr id="5" name="Freeform 5"/>
          <p:cNvSpPr/>
          <p:nvPr/>
        </p:nvSpPr>
        <p:spPr>
          <a:xfrm rot="5400000" flipV="1">
            <a:off x="12404290" y="2332827"/>
            <a:ext cx="10756553" cy="6090898"/>
          </a:xfrm>
          <a:custGeom>
            <a:avLst/>
            <a:gdLst/>
            <a:ahLst/>
            <a:cxnLst/>
            <a:rect l="l" t="t" r="r" b="b"/>
            <a:pathLst>
              <a:path w="10756553" h="6090898">
                <a:moveTo>
                  <a:pt x="0" y="6090899"/>
                </a:moveTo>
                <a:lnTo>
                  <a:pt x="10756553" y="6090899"/>
                </a:lnTo>
                <a:lnTo>
                  <a:pt x="10756553" y="0"/>
                </a:lnTo>
                <a:lnTo>
                  <a:pt x="0" y="0"/>
                </a:lnTo>
                <a:lnTo>
                  <a:pt x="0" y="6090899"/>
                </a:lnTo>
                <a:close/>
              </a:path>
            </a:pathLst>
          </a:custGeom>
          <a:blipFill>
            <a:blip r:embed="rId4"/>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1798</Words>
  <Application>Microsoft Office PowerPoint</Application>
  <PresentationFormat>Custom</PresentationFormat>
  <Paragraphs>149</Paragraphs>
  <Slides>42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Arimo Bold</vt:lpstr>
      <vt:lpstr>Inter</vt:lpstr>
      <vt:lpstr>Arial</vt:lpstr>
      <vt:lpstr>Apricots</vt:lpstr>
      <vt:lpstr>Arimo</vt:lpstr>
      <vt:lpstr>Calibri</vt:lpstr>
      <vt:lpstr>Open Sans Light</vt:lpstr>
      <vt:lpstr>Amaranth</vt:lpstr>
      <vt:lpstr>Mango AC</vt:lpstr>
      <vt:lpstr>Canva Sans Bold</vt:lpstr>
      <vt:lpstr>Open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 Direction Meeting Slides 26/27</dc:title>
  <dc:creator>User</dc:creator>
  <cp:lastModifiedBy>Jordan Carlton</cp:lastModifiedBy>
  <cp:revision>1</cp:revision>
  <dcterms:created xsi:type="dcterms:W3CDTF">2006-08-16T00:00:00Z</dcterms:created>
  <dcterms:modified xsi:type="dcterms:W3CDTF">2026-09-02T09:03:45Z</dcterms:modified>
  <dc:identifier>DAGQXEz6Y2M</dc:identifier>
</cp:coreProperties>
</file>